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3" r:id="rId5"/>
    <p:sldId id="290" r:id="rId6"/>
    <p:sldId id="294" r:id="rId7"/>
    <p:sldId id="293" r:id="rId8"/>
    <p:sldId id="299" r:id="rId9"/>
    <p:sldId id="291" r:id="rId10"/>
    <p:sldId id="301" r:id="rId11"/>
    <p:sldId id="300" r:id="rId12"/>
    <p:sldId id="292" r:id="rId13"/>
    <p:sldId id="302" r:id="rId14"/>
    <p:sldId id="303" r:id="rId15"/>
    <p:sldId id="295" r:id="rId16"/>
    <p:sldId id="296" r:id="rId17"/>
    <p:sldId id="265" r:id="rId18"/>
    <p:sldId id="267" r:id="rId19"/>
    <p:sldId id="268" r:id="rId20"/>
    <p:sldId id="269" r:id="rId21"/>
    <p:sldId id="270" r:id="rId22"/>
    <p:sldId id="271" r:id="rId23"/>
    <p:sldId id="272" r:id="rId24"/>
    <p:sldId id="273" r:id="rId25"/>
    <p:sldId id="276" r:id="rId26"/>
    <p:sldId id="275" r:id="rId27"/>
    <p:sldId id="278" r:id="rId28"/>
    <p:sldId id="277" r:id="rId29"/>
    <p:sldId id="280" r:id="rId30"/>
    <p:sldId id="279" r:id="rId31"/>
    <p:sldId id="281" r:id="rId32"/>
    <p:sldId id="282" r:id="rId33"/>
    <p:sldId id="283" r:id="rId34"/>
    <p:sldId id="284" r:id="rId35"/>
    <p:sldId id="285" r:id="rId36"/>
    <p:sldId id="286" r:id="rId37"/>
    <p:sldId id="287" r:id="rId38"/>
    <p:sldId id="288" r:id="rId39"/>
    <p:sldId id="289" r:id="rId40"/>
    <p:sldId id="256" r:id="rId41"/>
    <p:sldId id="258" r:id="rId42"/>
    <p:sldId id="259" r:id="rId43"/>
    <p:sldId id="260" r:id="rId44"/>
    <p:sldId id="261" r:id="rId45"/>
    <p:sldId id="262" r:id="rId46"/>
    <p:sldId id="297" r:id="rId47"/>
    <p:sldId id="298" r:id="rId48"/>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C26FD-4241-CF99-247D-2EFD5B06A8E8}" v="4" dt="2024-04-27T00:30:34.008"/>
    <p1510:client id="{3DDE7917-90B3-C994-B3F3-E4216715E243}" v="122" dt="2024-04-27T05:53:48.170"/>
    <p1510:client id="{5B94EB8D-F8F1-B585-45DF-583F6C0DFE31}" v="592" dt="2024-04-27T04:57:51.356"/>
    <p1510:client id="{F03B102E-0B09-F796-D42C-C3215270EFFF}" v="136" dt="2024-04-27T05:42:50.345"/>
    <p1510:client id="{F5B2502F-F908-EC53-5546-5616C454DC98}" v="1038" dt="2024-04-26T16:16:06.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p:restoredTop sz="94647"/>
  </p:normalViewPr>
  <p:slideViewPr>
    <p:cSldViewPr snapToGrid="0" snapToObjects="1">
      <p:cViewPr varScale="1">
        <p:scale>
          <a:sx n="106" d="100"/>
          <a:sy n="106" d="100"/>
        </p:scale>
        <p:origin x="1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9EF4-E669-5507-1508-BD4F5B9FFE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694C6D-A6EF-811A-2818-19B7820B0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E7B824-B38B-E20D-A92E-066D27E957B1}"/>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5" name="Footer Placeholder 4">
            <a:extLst>
              <a:ext uri="{FF2B5EF4-FFF2-40B4-BE49-F238E27FC236}">
                <a16:creationId xmlns:a16="http://schemas.microsoft.com/office/drawing/2014/main" id="{70BC413E-7BBA-B2C7-F599-D08E964C3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D7722-DC33-6F76-6827-28FE659626A8}"/>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521129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B0A83-552C-7424-1ED5-BB6801C45B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D0700-1B7B-56DA-F194-31B434794D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E5752-9951-FBF2-EF94-6B6FF12EFB9F}"/>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5" name="Footer Placeholder 4">
            <a:extLst>
              <a:ext uri="{FF2B5EF4-FFF2-40B4-BE49-F238E27FC236}">
                <a16:creationId xmlns:a16="http://schemas.microsoft.com/office/drawing/2014/main" id="{183132A7-56B8-D217-0624-E90FFE9A5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24038C-1F15-723A-5734-CEB1649BDCD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57459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4A0EBE-138A-7173-80ED-1167695013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B3E3D7-AC2B-65C8-D56C-033452BBA9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EC865-402B-E24E-9AA6-27E03B499B2C}"/>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5" name="Footer Placeholder 4">
            <a:extLst>
              <a:ext uri="{FF2B5EF4-FFF2-40B4-BE49-F238E27FC236}">
                <a16:creationId xmlns:a16="http://schemas.microsoft.com/office/drawing/2014/main" id="{76DB0753-18F8-33F5-2DDB-C61FD2918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6B056-056C-97FF-6DF9-16AA3E1B75E1}"/>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07941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82F6D-1BFF-F8E3-5023-DE56BDEE0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103075-C401-2BD1-A23C-AB36D528FB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D7A9D0-1D65-110C-92FE-B4FBA864427E}"/>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5" name="Footer Placeholder 4">
            <a:extLst>
              <a:ext uri="{FF2B5EF4-FFF2-40B4-BE49-F238E27FC236}">
                <a16:creationId xmlns:a16="http://schemas.microsoft.com/office/drawing/2014/main" id="{7DBF10F1-7D69-B60C-6894-B163441CEF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68AEA-0834-03DF-763B-E229C99B0FFA}"/>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021373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91F3-CCBE-0381-F1DA-7EB96DB87C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D1577C-3ECA-7246-3B7A-ADB2498486C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8F04B7-3E73-3649-E79B-DF85093346EB}"/>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5" name="Footer Placeholder 4">
            <a:extLst>
              <a:ext uri="{FF2B5EF4-FFF2-40B4-BE49-F238E27FC236}">
                <a16:creationId xmlns:a16="http://schemas.microsoft.com/office/drawing/2014/main" id="{B7B50010-92ED-B080-1096-5263A213C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26745-88F3-2B6A-8644-E2CA5DCD9002}"/>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939537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39F3-7F5F-4521-C6B3-4608475D0E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F10792-CA64-9C46-5B4D-B177079EEA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EA26D6-857B-B216-62DF-26FF7FD74B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73BC7C-35A0-BB68-472D-8A6386A59142}"/>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6" name="Footer Placeholder 5">
            <a:extLst>
              <a:ext uri="{FF2B5EF4-FFF2-40B4-BE49-F238E27FC236}">
                <a16:creationId xmlns:a16="http://schemas.microsoft.com/office/drawing/2014/main" id="{F876C183-5A9C-0AAD-E1D1-DB2EAE20D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AB7BC-6715-4F6A-B9F1-FBE156592324}"/>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95234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F894-83FA-72A6-28B3-D2F3DA81F5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B67D59-6C24-57BD-C483-C0E5F7300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526D63-0AFD-6037-C20E-1FFF3D61D5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534061-7D6D-AB72-99D8-3671F198B4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D0DBAE-F9FC-2673-9E7C-080F2C367B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EF8461-FEF6-4CBD-1894-18BD9CAF2468}"/>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8" name="Footer Placeholder 7">
            <a:extLst>
              <a:ext uri="{FF2B5EF4-FFF2-40B4-BE49-F238E27FC236}">
                <a16:creationId xmlns:a16="http://schemas.microsoft.com/office/drawing/2014/main" id="{E71E18BD-0709-5208-755D-6AE7BA53C9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21D3A-7304-72A0-272D-60C6037F5CCC}"/>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333744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07A4-549D-7282-AA24-AA283C8004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01A2B6-AD18-1554-A64B-492EA116D2A7}"/>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4" name="Footer Placeholder 3">
            <a:extLst>
              <a:ext uri="{FF2B5EF4-FFF2-40B4-BE49-F238E27FC236}">
                <a16:creationId xmlns:a16="http://schemas.microsoft.com/office/drawing/2014/main" id="{DB0625F8-D7D3-2A1A-23B4-CB67081BA7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DA16BC-A2B6-3ADC-5A0F-6BCD531575A4}"/>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189547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D1FFA-7CAA-32F8-F059-CBE1736AD064}"/>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3" name="Footer Placeholder 2">
            <a:extLst>
              <a:ext uri="{FF2B5EF4-FFF2-40B4-BE49-F238E27FC236}">
                <a16:creationId xmlns:a16="http://schemas.microsoft.com/office/drawing/2014/main" id="{50E9C5AB-BAD2-3F97-F8FE-68E6D0F99E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10C9CC-39D0-5155-2FB0-74F03BFDE6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88083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1CEB-D3C5-D8D4-8A60-3D22AD4E9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7233DF-25AA-EC1E-30DD-B1D80284A3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AB38BC-25EE-F9B3-B21E-25E9DAEC6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1170D3-7479-7E98-4F64-D62821F31B58}"/>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6" name="Footer Placeholder 5">
            <a:extLst>
              <a:ext uri="{FF2B5EF4-FFF2-40B4-BE49-F238E27FC236}">
                <a16:creationId xmlns:a16="http://schemas.microsoft.com/office/drawing/2014/main" id="{6F35E80D-EAF5-9060-5AEB-E8FCC2CD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640A7-F062-4C05-7E9F-EE4DE03D51C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736489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B9-3A07-E4D2-0417-9C5F8E1E68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E9A83D-604E-ED90-1489-FDCE134D76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624BD5-1DF8-02BF-ACFA-D7BE77757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A8658-8F99-6772-AA8F-36DABD7A13D6}"/>
              </a:ext>
            </a:extLst>
          </p:cNvPr>
          <p:cNvSpPr>
            <a:spLocks noGrp="1"/>
          </p:cNvSpPr>
          <p:nvPr>
            <p:ph type="dt" sz="half" idx="10"/>
          </p:nvPr>
        </p:nvSpPr>
        <p:spPr/>
        <p:txBody>
          <a:bodyPr/>
          <a:lstStyle/>
          <a:p>
            <a:fld id="{37A2730A-859E-B540-ADF3-E97069AD1FDB}" type="datetimeFigureOut">
              <a:rPr lang="en-US" smtClean="0"/>
              <a:t>4/26/2024</a:t>
            </a:fld>
            <a:endParaRPr lang="en-US"/>
          </a:p>
        </p:txBody>
      </p:sp>
      <p:sp>
        <p:nvSpPr>
          <p:cNvPr id="6" name="Footer Placeholder 5">
            <a:extLst>
              <a:ext uri="{FF2B5EF4-FFF2-40B4-BE49-F238E27FC236}">
                <a16:creationId xmlns:a16="http://schemas.microsoft.com/office/drawing/2014/main" id="{940E115B-1BA4-2171-2DD4-DE30FDDF4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CC6E35-853D-C36E-5021-75688DB99187}"/>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7706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508220-C3A3-D9F3-744D-7DEB79FBA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FD551-853E-7AC3-1D7A-16102EDFCA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78FA9-7E0D-EB04-4435-7F86574A5F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A2730A-859E-B540-ADF3-E97069AD1FDB}" type="datetimeFigureOut">
              <a:rPr lang="en-US" smtClean="0"/>
              <a:t>4/26/2024</a:t>
            </a:fld>
            <a:endParaRPr lang="en-US"/>
          </a:p>
        </p:txBody>
      </p:sp>
      <p:sp>
        <p:nvSpPr>
          <p:cNvPr id="5" name="Footer Placeholder 4">
            <a:extLst>
              <a:ext uri="{FF2B5EF4-FFF2-40B4-BE49-F238E27FC236}">
                <a16:creationId xmlns:a16="http://schemas.microsoft.com/office/drawing/2014/main" id="{3240C092-D27E-3E82-9CC0-429AC70D22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17619A8-FAE7-6970-C90A-C7ACA882B6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818160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0.png"/></Relationships>
</file>

<file path=ppt/slides/_rels/slide38.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0.png"/></Relationships>
</file>

<file path=ppt/slides/_rels/slide39.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10.png"/></Relationships>
</file>

<file path=ppt/slides/_rels/slide42.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pandas.pydata.org/docs/"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matplotlib.org/stable/contents.html" TargetMode="External"/><Relationship Id="rId5" Type="http://schemas.openxmlformats.org/officeDocument/2006/relationships/hyperlink" Target="https://doi.org/10.20460/jgsm.2018.252" TargetMode="External"/><Relationship Id="rId4" Type="http://schemas.openxmlformats.org/officeDocument/2006/relationships/hyperlink" Target="https://doi.org/10.21421/D2/XFB1BZ"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Man Walking Touching Wheat Grass">
            <a:extLst>
              <a:ext uri="{FF2B5EF4-FFF2-40B4-BE49-F238E27FC236}">
                <a16:creationId xmlns:a16="http://schemas.microsoft.com/office/drawing/2014/main" id="{76F563E3-10A9-55E8-ED95-2C6AC47C1F8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2" name="Title 1">
            <a:extLst>
              <a:ext uri="{FF2B5EF4-FFF2-40B4-BE49-F238E27FC236}">
                <a16:creationId xmlns:a16="http://schemas.microsoft.com/office/drawing/2014/main" id="{04A47379-BC4D-8988-11F3-9FE0D85D49B9}"/>
              </a:ext>
            </a:extLst>
          </p:cNvPr>
          <p:cNvSpPr>
            <a:spLocks noGrp="1"/>
          </p:cNvSpPr>
          <p:nvPr>
            <p:ph type="ctrTitle"/>
          </p:nvPr>
        </p:nvSpPr>
        <p:spPr>
          <a:xfrm>
            <a:off x="643466" y="1393371"/>
            <a:ext cx="11450563" cy="2819338"/>
          </a:xfrm>
        </p:spPr>
        <p:txBody>
          <a:bodyPr anchor="t">
            <a:normAutofit/>
          </a:bodyPr>
          <a:lstStyle/>
          <a:p>
            <a:pPr algn="l"/>
            <a:r>
              <a:rPr lang="en-US" sz="5400" b="1" dirty="0">
                <a:solidFill>
                  <a:srgbClr val="000000"/>
                </a:solidFill>
              </a:rPr>
              <a:t>Exploring Relationship Between Indian Agriculture and Country Information </a:t>
            </a:r>
          </a:p>
        </p:txBody>
      </p:sp>
      <p:sp>
        <p:nvSpPr>
          <p:cNvPr id="3" name="Subtitle 2">
            <a:extLst>
              <a:ext uri="{FF2B5EF4-FFF2-40B4-BE49-F238E27FC236}">
                <a16:creationId xmlns:a16="http://schemas.microsoft.com/office/drawing/2014/main" id="{B42EA154-1C2C-D69B-E227-7FD2709154DC}"/>
              </a:ext>
            </a:extLst>
          </p:cNvPr>
          <p:cNvSpPr>
            <a:spLocks noGrp="1"/>
          </p:cNvSpPr>
          <p:nvPr>
            <p:ph type="subTitle" idx="1"/>
          </p:nvPr>
        </p:nvSpPr>
        <p:spPr>
          <a:xfrm>
            <a:off x="643466" y="4551037"/>
            <a:ext cx="5449479" cy="1578054"/>
          </a:xfrm>
        </p:spPr>
        <p:txBody>
          <a:bodyPr anchor="b">
            <a:noAutofit/>
          </a:bodyPr>
          <a:lstStyle/>
          <a:p>
            <a:pPr algn="l"/>
            <a:r>
              <a:rPr lang="en-US" sz="1600" b="1" dirty="0">
                <a:solidFill>
                  <a:srgbClr val="000000"/>
                </a:solidFill>
              </a:rPr>
              <a:t>Team Members – Group 19 </a:t>
            </a:r>
          </a:p>
          <a:p>
            <a:pPr algn="l"/>
            <a:r>
              <a:rPr lang="en-US" sz="1600" b="1" dirty="0">
                <a:solidFill>
                  <a:srgbClr val="000000"/>
                </a:solidFill>
              </a:rPr>
              <a:t>SAI RAM AMARANENI - 11711343 </a:t>
            </a:r>
          </a:p>
          <a:p>
            <a:pPr algn="l"/>
            <a:r>
              <a:rPr lang="en-US" sz="1600" b="1" dirty="0">
                <a:solidFill>
                  <a:srgbClr val="000000"/>
                </a:solidFill>
              </a:rPr>
              <a:t>PRAHARSHA MUTYALA - 11712768 </a:t>
            </a:r>
          </a:p>
          <a:p>
            <a:pPr algn="l"/>
            <a:r>
              <a:rPr lang="en-US" sz="1600" b="1" dirty="0">
                <a:solidFill>
                  <a:srgbClr val="000000"/>
                </a:solidFill>
              </a:rPr>
              <a:t>MURALI MANOBHIRAM PENUMUTCHU - 11719430 </a:t>
            </a:r>
          </a:p>
          <a:p>
            <a:pPr algn="l"/>
            <a:r>
              <a:rPr lang="en-US" sz="1600" b="1" dirty="0">
                <a:solidFill>
                  <a:srgbClr val="000000"/>
                </a:solidFill>
              </a:rPr>
              <a:t>SATISH VELAGA - 11704025</a:t>
            </a:r>
          </a:p>
        </p:txBody>
      </p:sp>
    </p:spTree>
    <p:extLst>
      <p:ext uri="{BB962C8B-B14F-4D97-AF65-F5344CB8AC3E}">
        <p14:creationId xmlns:p14="http://schemas.microsoft.com/office/powerpoint/2010/main" val="280440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pic>
        <p:nvPicPr>
          <p:cNvPr id="2050" name="Picture 2">
            <a:extLst>
              <a:ext uri="{FF2B5EF4-FFF2-40B4-BE49-F238E27FC236}">
                <a16:creationId xmlns:a16="http://schemas.microsoft.com/office/drawing/2014/main" id="{7F718955-1953-EB47-B94C-4075D4E5E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281113"/>
            <a:ext cx="803910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420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pPr marL="0" indent="0">
              <a:buNone/>
            </a:pPr>
            <a:r>
              <a:rPr lang="en-US" sz="4400" b="1" dirty="0">
                <a:solidFill>
                  <a:srgbClr val="FFFFFF"/>
                </a:solidFill>
              </a:rPr>
              <a:t>Task Abstraction-Workflow Explanation</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154725"/>
            <a:ext cx="10279311" cy="4022237"/>
          </a:xfrm>
        </p:spPr>
        <p:txBody>
          <a:bodyPr>
            <a:normAutofit/>
          </a:bodyPr>
          <a:lstStyle/>
          <a:p>
            <a:r>
              <a:rPr lang="en-US" sz="2000" dirty="0">
                <a:solidFill>
                  <a:srgbClr val="FFFFFF"/>
                </a:solidFill>
              </a:rPr>
              <a:t>The workflow starts with data cleaning and preprocessing to ensure the quality of the data for analysis.</a:t>
            </a:r>
          </a:p>
          <a:p>
            <a:r>
              <a:rPr lang="en-US" sz="2000" dirty="0">
                <a:solidFill>
                  <a:srgbClr val="FFFFFF"/>
                </a:solidFill>
              </a:rPr>
              <a:t>Then, we moves on to visualize agricultural metrics to understand trends and patterns in agricultural production.</a:t>
            </a:r>
          </a:p>
          <a:p>
            <a:r>
              <a:rPr lang="en-US" sz="2000" dirty="0">
                <a:solidFill>
                  <a:srgbClr val="FFFFFF"/>
                </a:solidFill>
              </a:rPr>
              <a:t>After that, we explores demographic variables to gain insights into the population characteristics.</a:t>
            </a:r>
          </a:p>
          <a:p>
            <a:r>
              <a:rPr lang="en-US" sz="2000" dirty="0">
                <a:solidFill>
                  <a:srgbClr val="FFFFFF"/>
                </a:solidFill>
              </a:rPr>
              <a:t>Then we performs correlation analysis to uncover relationships between agricultural and demographic factors.</a:t>
            </a:r>
          </a:p>
        </p:txBody>
      </p:sp>
    </p:spTree>
    <p:extLst>
      <p:ext uri="{BB962C8B-B14F-4D97-AF65-F5344CB8AC3E}">
        <p14:creationId xmlns:p14="http://schemas.microsoft.com/office/powerpoint/2010/main" val="2391263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pPr marL="0" indent="0">
              <a:buNone/>
            </a:pPr>
            <a:r>
              <a:rPr lang="en-US" dirty="0">
                <a:solidFill>
                  <a:schemeClr val="bg1"/>
                </a:solidFill>
              </a:rPr>
              <a:t>Implementation using Tools:</a:t>
            </a:r>
            <a:br>
              <a:rPr lang="en-US" dirty="0">
                <a:solidFill>
                  <a:schemeClr val="bg1"/>
                </a:solidFill>
              </a:rPr>
            </a:br>
            <a:endParaRPr lang="en-US" sz="4400" b="1" dirty="0">
              <a:solidFill>
                <a:schemeClr val="bg1"/>
              </a:solidFill>
            </a:endParaRP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1475715"/>
            <a:ext cx="10279311" cy="4701247"/>
          </a:xfrm>
        </p:spPr>
        <p:txBody>
          <a:bodyPr vert="horz" lIns="91440" tIns="45720" rIns="91440" bIns="45720" rtlCol="0" anchor="t">
            <a:normAutofit fontScale="77500" lnSpcReduction="20000"/>
          </a:bodyPr>
          <a:lstStyle/>
          <a:p>
            <a:pPr marL="0" indent="0">
              <a:buNone/>
            </a:pPr>
            <a:r>
              <a:rPr lang="en-US" sz="2000" b="1" dirty="0">
                <a:solidFill>
                  <a:schemeClr val="bg1"/>
                </a:solidFill>
              </a:rPr>
              <a:t>D3.js:</a:t>
            </a:r>
          </a:p>
          <a:p>
            <a:r>
              <a:rPr lang="en-US" sz="2000" dirty="0">
                <a:solidFill>
                  <a:schemeClr val="bg1"/>
                </a:solidFill>
                <a:ea typeface="+mn-lt"/>
                <a:cs typeface="+mn-lt"/>
              </a:rPr>
              <a:t>We used the D3.js to visual the initial data which was not cleaned and D3.js has provided a stage to create interactive charts and graphs directly in the web browsers. </a:t>
            </a:r>
          </a:p>
          <a:p>
            <a:r>
              <a:rPr lang="en-US" sz="2000" dirty="0">
                <a:solidFill>
                  <a:schemeClr val="bg1"/>
                </a:solidFill>
              </a:rPr>
              <a:t>Usage: </a:t>
            </a:r>
            <a:r>
              <a:rPr lang="en-US" sz="2000" dirty="0">
                <a:solidFill>
                  <a:schemeClr val="bg1"/>
                </a:solidFill>
                <a:ea typeface="+mn-lt"/>
                <a:cs typeface="+mn-lt"/>
              </a:rPr>
              <a:t>By using the D3.js we explored the patterns and relations present in the dataset by creating various visualizations such as bar chart, scatterplots etc.</a:t>
            </a:r>
          </a:p>
          <a:p>
            <a:pPr marL="0" indent="0">
              <a:buNone/>
            </a:pPr>
            <a:r>
              <a:rPr lang="en-US" sz="2000" b="1" dirty="0">
                <a:solidFill>
                  <a:schemeClr val="bg1"/>
                </a:solidFill>
              </a:rPr>
              <a:t>Python:</a:t>
            </a:r>
          </a:p>
          <a:p>
            <a:r>
              <a:rPr lang="en-US" sz="2000" dirty="0">
                <a:solidFill>
                  <a:schemeClr val="bg1"/>
                </a:solidFill>
                <a:ea typeface="+mn-lt"/>
                <a:cs typeface="+mn-lt"/>
              </a:rPr>
              <a:t>Python is used mainly for the data pre-processing and various libraries such as Matplotlib and Seaborn are used to understand and visualize the data.</a:t>
            </a:r>
          </a:p>
          <a:p>
            <a:r>
              <a:rPr lang="en-US" sz="2000" dirty="0">
                <a:solidFill>
                  <a:schemeClr val="bg1"/>
                </a:solidFill>
              </a:rPr>
              <a:t>Usage: </a:t>
            </a:r>
            <a:r>
              <a:rPr lang="en-US" sz="2000" dirty="0">
                <a:solidFill>
                  <a:schemeClr val="bg1"/>
                </a:solidFill>
                <a:ea typeface="+mn-lt"/>
                <a:cs typeface="+mn-lt"/>
              </a:rPr>
              <a:t>For the data pre-processing the pandas and bumpy libraries were used and they also handled all the inconsistencies present in the data and all the visualizations were created with the help of Matplotlib and Seaborn on the data which was cleaned, through this we were able to present the valuable insights through a number of charts and plots each with its own insight about the agricultural sector.</a:t>
            </a:r>
          </a:p>
          <a:p>
            <a:pPr marL="0" indent="0">
              <a:buNone/>
            </a:pPr>
            <a:r>
              <a:rPr lang="en-US" sz="2000" b="1" dirty="0">
                <a:solidFill>
                  <a:schemeClr val="bg1"/>
                </a:solidFill>
              </a:rPr>
              <a:t>Microsoft Power BI:</a:t>
            </a:r>
          </a:p>
          <a:p>
            <a:r>
              <a:rPr lang="en-US" sz="2000" dirty="0">
                <a:solidFill>
                  <a:schemeClr val="bg1"/>
                </a:solidFill>
                <a:ea typeface="+mn-lt"/>
                <a:cs typeface="+mn-lt"/>
              </a:rPr>
              <a:t>We used the Power BI mainly to create interactive dashboards which would have different visualizations such as maps, plots and charts. And then by using Power BI these different sets of data could be connected which gives a more complete picture of what’s happening.</a:t>
            </a:r>
          </a:p>
          <a:p>
            <a:r>
              <a:rPr lang="en-US" sz="2000" dirty="0">
                <a:solidFill>
                  <a:schemeClr val="bg1"/>
                </a:solidFill>
              </a:rPr>
              <a:t>Usage: </a:t>
            </a:r>
            <a:r>
              <a:rPr lang="en-US" sz="2000" dirty="0">
                <a:solidFill>
                  <a:schemeClr val="bg1"/>
                </a:solidFill>
                <a:ea typeface="+mn-lt"/>
                <a:cs typeface="+mn-lt"/>
              </a:rPr>
              <a:t>By using Power BI we integrated various visualizations and also created relationships between them. By integrating the visualizations we can see how they interact when a change is made on one visualization and observe its effect on the other visualization and vice-versa, so by this we can gain a deeper understanding of the data.</a:t>
            </a:r>
          </a:p>
          <a:p>
            <a:endParaRPr lang="en-US" sz="2000" dirty="0">
              <a:solidFill>
                <a:schemeClr val="bg1"/>
              </a:solidFill>
            </a:endParaRPr>
          </a:p>
        </p:txBody>
      </p:sp>
    </p:spTree>
    <p:extLst>
      <p:ext uri="{BB962C8B-B14F-4D97-AF65-F5344CB8AC3E}">
        <p14:creationId xmlns:p14="http://schemas.microsoft.com/office/powerpoint/2010/main" val="4083342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70" r="-1" b="4413"/>
          <a:stretch/>
        </p:blipFill>
        <p:spPr>
          <a:xfrm>
            <a:off x="3069" y="0"/>
            <a:ext cx="12188931" cy="6857990"/>
          </a:xfrm>
          <a:prstGeom prst="rect">
            <a:avLst/>
          </a:prstGeom>
        </p:spPr>
      </p:pic>
      <p:sp>
        <p:nvSpPr>
          <p:cNvPr id="14" name="Title 13">
            <a:extLst>
              <a:ext uri="{FF2B5EF4-FFF2-40B4-BE49-F238E27FC236}">
                <a16:creationId xmlns:a16="http://schemas.microsoft.com/office/drawing/2014/main" id="{AC1B1AF8-2C7E-4F88-AC70-244C8D976D31}"/>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0" i="0" dirty="0">
                <a:solidFill>
                  <a:schemeClr val="bg1"/>
                </a:solidFill>
                <a:effectLst/>
              </a:rPr>
              <a:t>Results for Analysis</a:t>
            </a:r>
            <a:endParaRPr lang="en-US" sz="6600" dirty="0">
              <a:solidFill>
                <a:schemeClr val="bg1"/>
              </a:solidFill>
            </a:endParaRPr>
          </a:p>
        </p:txBody>
      </p:sp>
      <p:sp>
        <p:nvSpPr>
          <p:cNvPr id="3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457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Initially Using D3.js To Visualize</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677650" y="1842564"/>
            <a:ext cx="4268396" cy="3807078"/>
          </a:xfrm>
        </p:spPr>
        <p:txBody>
          <a:bodyPr vert="horz" lIns="91440" tIns="45720" rIns="91440" bIns="45720" rtlCol="0" anchor="t">
            <a:normAutofit fontScale="85000" lnSpcReduction="20000"/>
          </a:bodyPr>
          <a:lstStyle/>
          <a:p>
            <a:pPr marL="0" indent="0">
              <a:buNone/>
            </a:pPr>
            <a:r>
              <a:rPr lang="en-US" sz="2000" b="1" dirty="0">
                <a:solidFill>
                  <a:srgbClr val="FFFFFF"/>
                </a:solidFill>
              </a:rPr>
              <a:t>Top 15 States Producing the Most Rice Visualizing Utilizing The Bar Chart):</a:t>
            </a:r>
          </a:p>
          <a:p>
            <a:pPr marL="0" indent="0">
              <a:buNone/>
            </a:pPr>
            <a:r>
              <a:rPr lang="en-US" sz="2000" b="1" dirty="0">
                <a:solidFill>
                  <a:srgbClr val="FFFFFF"/>
                </a:solidFill>
              </a:rPr>
              <a:t>Explanation: </a:t>
            </a:r>
          </a:p>
          <a:p>
            <a:r>
              <a:rPr lang="en-US" sz="2000" dirty="0">
                <a:solidFill>
                  <a:srgbClr val="FFFFFF"/>
                </a:solidFill>
                <a:ea typeface="+mn-lt"/>
                <a:cs typeface="+mn-lt"/>
              </a:rPr>
              <a:t>In this bar chart the top 15 Indian States with most rice production are displayed.</a:t>
            </a:r>
          </a:p>
          <a:p>
            <a:r>
              <a:rPr lang="en-US" sz="2000" dirty="0">
                <a:solidFill>
                  <a:srgbClr val="FFFFFF"/>
                </a:solidFill>
              </a:rPr>
              <a:t>As we can observe West Bengal has the highest rice production whereas Madhya Pradesh and Jharkhand have the lowest rice production.</a:t>
            </a:r>
          </a:p>
          <a:p>
            <a:r>
              <a:rPr lang="en-US" sz="2000" dirty="0">
                <a:solidFill>
                  <a:srgbClr val="FFFFFF"/>
                </a:solidFill>
                <a:ea typeface="+mn-lt"/>
                <a:cs typeface="+mn-lt"/>
              </a:rPr>
              <a:t>In this visualization the states with highest yield such as West Bengal, Uttar Pradesh and Punjab are highlighted.</a:t>
            </a:r>
          </a:p>
          <a:p>
            <a:r>
              <a:rPr lang="en-US" sz="2000" dirty="0">
                <a:solidFill>
                  <a:srgbClr val="FFFFFF"/>
                </a:solidFill>
                <a:ea typeface="+mn-lt"/>
                <a:cs typeface="+mn-lt"/>
              </a:rPr>
              <a:t>This visualization emphasizes the regional differences in agriculture and an important role these states play to ensure national food security.</a:t>
            </a:r>
          </a:p>
          <a:p>
            <a:endParaRPr lang="en-US" sz="2000" dirty="0">
              <a:solidFill>
                <a:srgbClr val="FFFFFF"/>
              </a:solidFill>
            </a:endParaRPr>
          </a:p>
        </p:txBody>
      </p:sp>
      <p:pic>
        <p:nvPicPr>
          <p:cNvPr id="5" name="Picture 4" descr="A graph of different colored bars&#10;&#10;Description automatically generated">
            <a:extLst>
              <a:ext uri="{FF2B5EF4-FFF2-40B4-BE49-F238E27FC236}">
                <a16:creationId xmlns:a16="http://schemas.microsoft.com/office/drawing/2014/main" id="{C6894931-0E83-1F10-52EA-10598F05EC6C}"/>
              </a:ext>
            </a:extLst>
          </p:cNvPr>
          <p:cNvPicPr>
            <a:picLocks noChangeAspect="1"/>
          </p:cNvPicPr>
          <p:nvPr/>
        </p:nvPicPr>
        <p:blipFill>
          <a:blip r:embed="rId4"/>
          <a:stretch>
            <a:fillRect/>
          </a:stretch>
        </p:blipFill>
        <p:spPr>
          <a:xfrm>
            <a:off x="5747403" y="1359958"/>
            <a:ext cx="6115859" cy="5132917"/>
          </a:xfrm>
          <a:prstGeom prst="rect">
            <a:avLst/>
          </a:prstGeom>
        </p:spPr>
      </p:pic>
    </p:spTree>
    <p:extLst>
      <p:ext uri="{BB962C8B-B14F-4D97-AF65-F5344CB8AC3E}">
        <p14:creationId xmlns:p14="http://schemas.microsoft.com/office/powerpoint/2010/main" val="185371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Initially Using D3.js To Visualize(cont.)</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4525694" cy="4291986"/>
          </a:xfrm>
        </p:spPr>
        <p:txBody>
          <a:bodyPr vert="horz" lIns="91440" tIns="45720" rIns="91440" bIns="45720" rtlCol="0" anchor="t">
            <a:normAutofit fontScale="85000" lnSpcReduction="20000"/>
          </a:bodyPr>
          <a:lstStyle/>
          <a:p>
            <a:pPr marL="0" indent="0">
              <a:buNone/>
            </a:pPr>
            <a:r>
              <a:rPr lang="en-US" sz="2000" b="1" dirty="0">
                <a:solidFill>
                  <a:srgbClr val="FFFFFF"/>
                </a:solidFill>
              </a:rPr>
              <a:t>Sugarcane Production Over the Last 9 Years (Line Chart):</a:t>
            </a:r>
          </a:p>
          <a:p>
            <a:pPr marL="0" indent="0">
              <a:buNone/>
            </a:pPr>
            <a:r>
              <a:rPr lang="en-US" sz="2000" b="1" dirty="0">
                <a:solidFill>
                  <a:srgbClr val="FFFFFF"/>
                </a:solidFill>
              </a:rPr>
              <a:t>Explanation: </a:t>
            </a:r>
          </a:p>
          <a:p>
            <a:r>
              <a:rPr lang="en-US" sz="2000" dirty="0">
                <a:solidFill>
                  <a:srgbClr val="FFFFFF"/>
                </a:solidFill>
              </a:rPr>
              <a:t>The line chart tracks the sugarcane production trends over the past decade, offering insights into the industry's performance over time..</a:t>
            </a:r>
          </a:p>
          <a:p>
            <a:r>
              <a:rPr lang="en-US" sz="2000" dirty="0">
                <a:solidFill>
                  <a:srgbClr val="FFFFFF"/>
                </a:solidFill>
              </a:rPr>
              <a:t> Sugarcane cultivation is a vital component of India's agricultural landscape, supporting both rural livelihoods and the sugar industry.</a:t>
            </a:r>
          </a:p>
          <a:p>
            <a:r>
              <a:rPr lang="en-US" sz="2000" dirty="0">
                <a:solidFill>
                  <a:srgbClr val="FFFFFF"/>
                </a:solidFill>
              </a:rPr>
              <a:t>This visualization tracks production variations over the years, indicating factors like weather patterns, policy changes, and market demand influencing sugarcane yields. </a:t>
            </a:r>
          </a:p>
          <a:p>
            <a:r>
              <a:rPr lang="en-US" sz="2000" dirty="0">
                <a:solidFill>
                  <a:srgbClr val="FFFFFF"/>
                </a:solidFill>
              </a:rPr>
              <a:t>It provides valuable information for stakeholders, policymakers, and farmers to understand trends and make informed decisions.</a:t>
            </a:r>
          </a:p>
        </p:txBody>
      </p:sp>
      <p:pic>
        <p:nvPicPr>
          <p:cNvPr id="5" name="Picture 4" descr="A line graph with numbers and text&#10;&#10;Description automatically generated">
            <a:extLst>
              <a:ext uri="{FF2B5EF4-FFF2-40B4-BE49-F238E27FC236}">
                <a16:creationId xmlns:a16="http://schemas.microsoft.com/office/drawing/2014/main" id="{6F9483FC-6142-B277-6CDA-2CFF8053DE68}"/>
              </a:ext>
            </a:extLst>
          </p:cNvPr>
          <p:cNvPicPr>
            <a:picLocks noChangeAspect="1"/>
          </p:cNvPicPr>
          <p:nvPr/>
        </p:nvPicPr>
        <p:blipFill>
          <a:blip r:embed="rId4"/>
          <a:stretch>
            <a:fillRect/>
          </a:stretch>
        </p:blipFill>
        <p:spPr>
          <a:xfrm>
            <a:off x="5698963" y="1714500"/>
            <a:ext cx="6239198" cy="4370917"/>
          </a:xfrm>
          <a:prstGeom prst="rect">
            <a:avLst/>
          </a:prstGeom>
        </p:spPr>
      </p:pic>
    </p:spTree>
    <p:extLst>
      <p:ext uri="{BB962C8B-B14F-4D97-AF65-F5344CB8AC3E}">
        <p14:creationId xmlns:p14="http://schemas.microsoft.com/office/powerpoint/2010/main" val="352564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Initially Using D3.js To Visualize(cont.)</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4614759" cy="4163337"/>
          </a:xfrm>
        </p:spPr>
        <p:txBody>
          <a:bodyPr vert="horz" lIns="91440" tIns="45720" rIns="91440" bIns="45720" rtlCol="0" anchor="t">
            <a:normAutofit fontScale="92500" lnSpcReduction="20000"/>
          </a:bodyPr>
          <a:lstStyle/>
          <a:p>
            <a:pPr marL="0" indent="0">
              <a:buNone/>
            </a:pPr>
            <a:r>
              <a:rPr lang="en-US" sz="2000" b="1" dirty="0">
                <a:solidFill>
                  <a:srgbClr val="FFFFFF"/>
                </a:solidFill>
              </a:rPr>
              <a:t>Top 15 States by Population (Bar Chart):</a:t>
            </a:r>
          </a:p>
          <a:p>
            <a:pPr marL="0" indent="0">
              <a:buNone/>
            </a:pPr>
            <a:r>
              <a:rPr lang="en-US" sz="2000" b="1" dirty="0">
                <a:solidFill>
                  <a:srgbClr val="FFFFFF"/>
                </a:solidFill>
              </a:rPr>
              <a:t>Explanation: </a:t>
            </a:r>
          </a:p>
          <a:p>
            <a:r>
              <a:rPr lang="en-US" sz="2000" dirty="0">
                <a:solidFill>
                  <a:srgbClr val="FFFFFF"/>
                </a:solidFill>
              </a:rPr>
              <a:t>In this bar chart we visualized the top 15 states with most population. By knowing this we can find out the needs of each state in terms of their food needs and the yield they produce and so on..</a:t>
            </a:r>
          </a:p>
          <a:p>
            <a:r>
              <a:rPr lang="en-US" sz="2000" dirty="0">
                <a:solidFill>
                  <a:srgbClr val="FFFFFF"/>
                </a:solidFill>
                <a:ea typeface="+mn-lt"/>
                <a:cs typeface="+mn-lt"/>
              </a:rPr>
              <a:t>India’s population is very big and it varies from state to state and in this visualization such states with high population such as Uttar Pradesh, Maharashtra, and so on.. are shown.</a:t>
            </a:r>
            <a:endParaRPr lang="en-US" dirty="0"/>
          </a:p>
          <a:p>
            <a:r>
              <a:rPr lang="en-US" sz="2000" dirty="0">
                <a:solidFill>
                  <a:srgbClr val="FFFFFF"/>
                </a:solidFill>
                <a:ea typeface="+mn-lt"/>
                <a:cs typeface="+mn-lt"/>
              </a:rPr>
              <a:t>In this visualization population across different regions of the country are visualized showcasing the importance of each state. </a:t>
            </a:r>
            <a:endParaRPr lang="en-US" dirty="0"/>
          </a:p>
          <a:p>
            <a:pPr marL="0" indent="0">
              <a:buNone/>
            </a:pPr>
            <a:endParaRPr lang="en-US" sz="2000" dirty="0">
              <a:solidFill>
                <a:srgbClr val="FFFFFF"/>
              </a:solidFill>
            </a:endParaRPr>
          </a:p>
        </p:txBody>
      </p:sp>
      <p:pic>
        <p:nvPicPr>
          <p:cNvPr id="5" name="Picture 4">
            <a:extLst>
              <a:ext uri="{FF2B5EF4-FFF2-40B4-BE49-F238E27FC236}">
                <a16:creationId xmlns:a16="http://schemas.microsoft.com/office/drawing/2014/main" id="{618A72E5-DDE5-A0A0-94B0-A70CBCE6164A}"/>
              </a:ext>
            </a:extLst>
          </p:cNvPr>
          <p:cNvPicPr>
            <a:picLocks noChangeAspect="1"/>
          </p:cNvPicPr>
          <p:nvPr/>
        </p:nvPicPr>
        <p:blipFill>
          <a:blip r:embed="rId4"/>
          <a:stretch>
            <a:fillRect/>
          </a:stretch>
        </p:blipFill>
        <p:spPr>
          <a:xfrm>
            <a:off x="5797770" y="1581020"/>
            <a:ext cx="6205193" cy="4763796"/>
          </a:xfrm>
          <a:prstGeom prst="rect">
            <a:avLst/>
          </a:prstGeom>
        </p:spPr>
      </p:pic>
    </p:spTree>
    <p:extLst>
      <p:ext uri="{BB962C8B-B14F-4D97-AF65-F5344CB8AC3E}">
        <p14:creationId xmlns:p14="http://schemas.microsoft.com/office/powerpoint/2010/main" val="1751287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Initially Using D3.js To Visualize(cont.)</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4614759" cy="4163337"/>
          </a:xfrm>
        </p:spPr>
        <p:txBody>
          <a:bodyPr vert="horz" lIns="91440" tIns="45720" rIns="91440" bIns="45720" rtlCol="0" anchor="t">
            <a:normAutofit fontScale="92500" lnSpcReduction="10000"/>
          </a:bodyPr>
          <a:lstStyle/>
          <a:p>
            <a:pPr marL="0" indent="0">
              <a:buNone/>
            </a:pPr>
            <a:r>
              <a:rPr lang="en-US" sz="2000" b="1" dirty="0">
                <a:solidFill>
                  <a:srgbClr val="FFFFFF"/>
                </a:solidFill>
              </a:rPr>
              <a:t>Sum of Males and Females (Pie Chart):</a:t>
            </a:r>
          </a:p>
          <a:p>
            <a:pPr marL="0" indent="0">
              <a:buNone/>
            </a:pPr>
            <a:r>
              <a:rPr lang="en-US" sz="2000" b="1" dirty="0">
                <a:solidFill>
                  <a:srgbClr val="FFFFFF"/>
                </a:solidFill>
              </a:rPr>
              <a:t>Explanation: </a:t>
            </a:r>
          </a:p>
          <a:p>
            <a:r>
              <a:rPr lang="en-US" sz="2000" dirty="0">
                <a:solidFill>
                  <a:srgbClr val="FFFFFF"/>
                </a:solidFill>
                <a:ea typeface="+mn-lt"/>
                <a:cs typeface="+mn-lt"/>
              </a:rPr>
              <a:t>To know the gender distribution we are using a pie chart to visualize the male population and female population in India.</a:t>
            </a:r>
          </a:p>
          <a:p>
            <a:r>
              <a:rPr lang="en-US" sz="2000" dirty="0">
                <a:solidFill>
                  <a:srgbClr val="FFFFFF"/>
                </a:solidFill>
                <a:ea typeface="+mn-lt"/>
                <a:cs typeface="+mn-lt"/>
              </a:rPr>
              <a:t>By looking at the pie chart , the visualization displays the gender balance of the country.</a:t>
            </a:r>
          </a:p>
          <a:p>
            <a:r>
              <a:rPr lang="en-US" sz="2000" dirty="0">
                <a:solidFill>
                  <a:srgbClr val="FFFFFF"/>
                </a:solidFill>
                <a:ea typeface="+mn-lt"/>
                <a:cs typeface="+mn-lt"/>
              </a:rPr>
              <a:t>After looking at the chart we can see that there are slightly more males than females. This represents many aspects of life in India, such as societal dynamics, economic participation and social structure.</a:t>
            </a:r>
          </a:p>
          <a:p>
            <a:endParaRPr lang="en-US" sz="2000" dirty="0">
              <a:solidFill>
                <a:srgbClr val="FFFFFF"/>
              </a:solidFill>
            </a:endParaRPr>
          </a:p>
        </p:txBody>
      </p:sp>
      <p:pic>
        <p:nvPicPr>
          <p:cNvPr id="6" name="Picture 5">
            <a:extLst>
              <a:ext uri="{FF2B5EF4-FFF2-40B4-BE49-F238E27FC236}">
                <a16:creationId xmlns:a16="http://schemas.microsoft.com/office/drawing/2014/main" id="{37837AD5-7FEE-B1E0-A96D-19F3F34FD807}"/>
              </a:ext>
            </a:extLst>
          </p:cNvPr>
          <p:cNvPicPr>
            <a:picLocks noChangeAspect="1"/>
          </p:cNvPicPr>
          <p:nvPr/>
        </p:nvPicPr>
        <p:blipFill>
          <a:blip r:embed="rId4"/>
          <a:stretch>
            <a:fillRect/>
          </a:stretch>
        </p:blipFill>
        <p:spPr>
          <a:xfrm>
            <a:off x="7225367" y="2013625"/>
            <a:ext cx="4344592" cy="4163337"/>
          </a:xfrm>
          <a:prstGeom prst="rect">
            <a:avLst/>
          </a:prstGeom>
        </p:spPr>
      </p:pic>
    </p:spTree>
    <p:extLst>
      <p:ext uri="{BB962C8B-B14F-4D97-AF65-F5344CB8AC3E}">
        <p14:creationId xmlns:p14="http://schemas.microsoft.com/office/powerpoint/2010/main" val="4150243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Now using Python To Preprocess and Visualize</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10515599" cy="4163337"/>
          </a:xfrm>
        </p:spPr>
        <p:txBody>
          <a:bodyPr vert="horz" lIns="91440" tIns="45720" rIns="91440" bIns="45720" rtlCol="0" anchor="t">
            <a:normAutofit/>
          </a:bodyPr>
          <a:lstStyle/>
          <a:p>
            <a:pPr marL="0" indent="0">
              <a:buNone/>
            </a:pPr>
            <a:r>
              <a:rPr lang="en-US" sz="2000" b="1" dirty="0">
                <a:solidFill>
                  <a:srgbClr val="FFFFFF"/>
                </a:solidFill>
              </a:rPr>
              <a:t>Combined Distribution of Rice and Wheat Production:</a:t>
            </a:r>
          </a:p>
          <a:p>
            <a:pPr marL="0" indent="0">
              <a:buNone/>
            </a:pPr>
            <a:r>
              <a:rPr lang="en-US" sz="2000" b="1" dirty="0">
                <a:solidFill>
                  <a:srgbClr val="FFFFFF"/>
                </a:solidFill>
              </a:rPr>
              <a:t>Explanation: </a:t>
            </a:r>
          </a:p>
          <a:p>
            <a:r>
              <a:rPr lang="en-US" sz="2000" dirty="0">
                <a:solidFill>
                  <a:srgbClr val="FFFFFF"/>
                </a:solidFill>
                <a:ea typeface="+mn-lt"/>
                <a:cs typeface="+mn-lt"/>
              </a:rPr>
              <a:t>The distribution of wheat and rice production levels and cultivated areas across various Indian states and regions is shown in this composite illustration. </a:t>
            </a:r>
          </a:p>
          <a:p>
            <a:r>
              <a:rPr lang="en-US" sz="2000" dirty="0">
                <a:solidFill>
                  <a:srgbClr val="FFFFFF"/>
                </a:solidFill>
                <a:ea typeface="+mn-lt"/>
                <a:cs typeface="+mn-lt"/>
              </a:rPr>
              <a:t>It is feasible to compare the production and area of various staple crops through the use of the histograms to describe this data. </a:t>
            </a:r>
            <a:endParaRPr lang="en-US" dirty="0"/>
          </a:p>
          <a:p>
            <a:r>
              <a:rPr lang="en-US" sz="2000" dirty="0">
                <a:solidFill>
                  <a:srgbClr val="FFFFFF"/>
                </a:solidFill>
                <a:ea typeface="+mn-lt"/>
                <a:cs typeface="+mn-lt"/>
              </a:rPr>
              <a:t>The production of rice and wheat, two of India's main cereal crops, is essential to the nation's agricultural environment. </a:t>
            </a:r>
            <a:endParaRPr lang="en-US"/>
          </a:p>
          <a:p>
            <a:r>
              <a:rPr lang="en-US" sz="2000" dirty="0">
                <a:solidFill>
                  <a:srgbClr val="FFFFFF"/>
                </a:solidFill>
                <a:ea typeface="+mn-lt"/>
                <a:cs typeface="+mn-lt"/>
              </a:rPr>
              <a:t>This visualization captures the many agricultural methods and difficulties encountered in ensuring food security and sustainability, ranging from areas with significant rice farming to those who </a:t>
            </a:r>
            <a:r>
              <a:rPr lang="en-US" sz="2000" dirty="0" err="1">
                <a:solidFill>
                  <a:srgbClr val="FFFFFF"/>
                </a:solidFill>
                <a:ea typeface="+mn-lt"/>
                <a:cs typeface="+mn-lt"/>
              </a:rPr>
              <a:t>specialise</a:t>
            </a:r>
            <a:r>
              <a:rPr lang="en-US" sz="2000" dirty="0">
                <a:solidFill>
                  <a:srgbClr val="FFFFFF"/>
                </a:solidFill>
                <a:ea typeface="+mn-lt"/>
                <a:cs typeface="+mn-lt"/>
              </a:rPr>
              <a:t> in wheat production.</a:t>
            </a:r>
            <a:endParaRPr lang="en-US" dirty="0">
              <a:ea typeface="+mn-lt"/>
              <a:cs typeface="+mn-lt"/>
            </a:endParaRPr>
          </a:p>
        </p:txBody>
      </p:sp>
    </p:spTree>
    <p:extLst>
      <p:ext uri="{BB962C8B-B14F-4D97-AF65-F5344CB8AC3E}">
        <p14:creationId xmlns:p14="http://schemas.microsoft.com/office/powerpoint/2010/main" val="1998116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pic>
        <p:nvPicPr>
          <p:cNvPr id="2" name="Picture 1" descr="A group of graphs showing different types of areas&#10;&#10;Description automatically generated">
            <a:extLst>
              <a:ext uri="{FF2B5EF4-FFF2-40B4-BE49-F238E27FC236}">
                <a16:creationId xmlns:a16="http://schemas.microsoft.com/office/drawing/2014/main" id="{6C7084F9-51E1-B7A7-ABE0-1E69352EA894}"/>
              </a:ext>
            </a:extLst>
          </p:cNvPr>
          <p:cNvPicPr>
            <a:picLocks noChangeAspect="1"/>
          </p:cNvPicPr>
          <p:nvPr/>
        </p:nvPicPr>
        <p:blipFill>
          <a:blip r:embed="rId4"/>
          <a:stretch>
            <a:fillRect/>
          </a:stretch>
        </p:blipFill>
        <p:spPr>
          <a:xfrm>
            <a:off x="1016094" y="502708"/>
            <a:ext cx="10149228" cy="5857875"/>
          </a:xfrm>
          <a:prstGeom prst="rect">
            <a:avLst/>
          </a:prstGeom>
        </p:spPr>
      </p:pic>
    </p:spTree>
    <p:extLst>
      <p:ext uri="{BB962C8B-B14F-4D97-AF65-F5344CB8AC3E}">
        <p14:creationId xmlns:p14="http://schemas.microsoft.com/office/powerpoint/2010/main" val="3233585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sz="4400" dirty="0">
                <a:solidFill>
                  <a:srgbClr val="FFFFFF"/>
                </a:solidFill>
              </a:rPr>
              <a:t>Introduction:</a:t>
            </a:r>
            <a:br>
              <a:rPr lang="en-US" dirty="0">
                <a:solidFill>
                  <a:srgbClr val="FFFFFF"/>
                </a:solidFill>
              </a:rPr>
            </a:br>
            <a:endParaRPr lang="en-US" sz="4400" dirty="0">
              <a:solidFill>
                <a:srgbClr val="FFFFFF"/>
              </a:solidFill>
            </a:endParaRP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05436"/>
            <a:ext cx="10279311" cy="2850726"/>
          </a:xfrm>
        </p:spPr>
        <p:txBody>
          <a:bodyPr vert="horz" lIns="91440" tIns="45720" rIns="91440" bIns="45720" rtlCol="0" anchor="t">
            <a:noAutofit/>
          </a:bodyPr>
          <a:lstStyle/>
          <a:p>
            <a:pPr marL="0" indent="0">
              <a:buNone/>
            </a:pPr>
            <a:r>
              <a:rPr lang="en-US" sz="2000" dirty="0">
                <a:solidFill>
                  <a:schemeClr val="bg1"/>
                </a:solidFill>
                <a:latin typeface="Times New Roman"/>
                <a:cs typeface="Times New Roman"/>
              </a:rPr>
              <a:t>Domain: Our Domain Is Based On Agricultural and Global Country Population Analysis</a:t>
            </a:r>
            <a:r>
              <a:rPr lang="en-US" sz="2000" dirty="0">
                <a:solidFill>
                  <a:schemeClr val="bg1"/>
                </a:solidFill>
                <a:latin typeface="Times New Roman"/>
                <a:ea typeface="+mn-lt"/>
                <a:cs typeface="Times New Roman"/>
              </a:rPr>
              <a:t>.</a:t>
            </a:r>
            <a:br>
              <a:rPr lang="en-US" sz="2000" dirty="0">
                <a:solidFill>
                  <a:schemeClr val="bg1"/>
                </a:solidFill>
                <a:latin typeface="Times New Roman"/>
                <a:ea typeface="+mn-lt"/>
                <a:cs typeface="Times New Roman"/>
              </a:rPr>
            </a:br>
            <a:endParaRPr lang="en-US" sz="2000">
              <a:solidFill>
                <a:schemeClr val="bg1"/>
              </a:solidFill>
              <a:latin typeface="Times New Roman"/>
              <a:ea typeface="+mn-lt"/>
              <a:cs typeface="+mn-lt"/>
            </a:endParaRPr>
          </a:p>
          <a:p>
            <a:pPr marL="342900" indent="-342900"/>
            <a:r>
              <a:rPr lang="en-US" sz="2000" dirty="0">
                <a:solidFill>
                  <a:schemeClr val="bg1"/>
                </a:solidFill>
                <a:latin typeface="Times New Roman"/>
                <a:ea typeface="+mn-lt"/>
                <a:cs typeface="+mn-lt"/>
              </a:rPr>
              <a:t>For our project we are mainly focusing on the intricate relationships between geosciences and social sciences. </a:t>
            </a:r>
            <a:endParaRPr lang="en-US" dirty="0">
              <a:solidFill>
                <a:schemeClr val="bg1"/>
              </a:solidFill>
              <a:latin typeface="Times New Roman"/>
              <a:ea typeface="+mn-lt"/>
              <a:cs typeface="Times New Roman"/>
            </a:endParaRPr>
          </a:p>
          <a:p>
            <a:pPr marL="342900" indent="-342900"/>
            <a:r>
              <a:rPr lang="en-US" sz="2000" dirty="0">
                <a:solidFill>
                  <a:schemeClr val="bg1"/>
                </a:solidFill>
                <a:latin typeface="Times New Roman"/>
                <a:ea typeface="+mn-lt"/>
                <a:cs typeface="+mn-lt"/>
              </a:rPr>
              <a:t>We plan to gain better knowledge about these domains from those relationships. Our aim is to create trends, patterns for the various attributes from the both the domains we choose. </a:t>
            </a:r>
            <a:endParaRPr lang="en-US">
              <a:solidFill>
                <a:schemeClr val="bg1"/>
              </a:solidFill>
              <a:latin typeface="Times New Roman"/>
              <a:ea typeface="+mn-lt"/>
              <a:cs typeface="Times New Roman"/>
            </a:endParaRPr>
          </a:p>
          <a:p>
            <a:pPr marL="342900" indent="-342900"/>
            <a:r>
              <a:rPr lang="en-US" sz="2000" dirty="0">
                <a:solidFill>
                  <a:schemeClr val="bg1"/>
                </a:solidFill>
                <a:latin typeface="Times New Roman"/>
                <a:ea typeface="+mn-lt"/>
                <a:cs typeface="+mn-lt"/>
              </a:rPr>
              <a:t>And we will provide a valuable insight based on the visualization.</a:t>
            </a:r>
            <a:endParaRPr lang="en-US">
              <a:solidFill>
                <a:schemeClr val="bg1"/>
              </a:solidFill>
              <a:latin typeface="Times New Roman"/>
              <a:cs typeface="Times New Roman"/>
            </a:endParaRPr>
          </a:p>
          <a:p>
            <a:endParaRPr lang="en-US" sz="2000" dirty="0">
              <a:solidFill>
                <a:schemeClr val="bg1"/>
              </a:solidFill>
              <a:latin typeface="Times New Roman"/>
              <a:cs typeface="Times New Roman"/>
            </a:endParaRPr>
          </a:p>
        </p:txBody>
      </p:sp>
    </p:spTree>
    <p:extLst>
      <p:ext uri="{BB962C8B-B14F-4D97-AF65-F5344CB8AC3E}">
        <p14:creationId xmlns:p14="http://schemas.microsoft.com/office/powerpoint/2010/main" val="234055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10515599" cy="4163337"/>
          </a:xfrm>
        </p:spPr>
        <p:txBody>
          <a:bodyPr vert="horz" lIns="91440" tIns="45720" rIns="91440" bIns="45720" rtlCol="0" anchor="t">
            <a:normAutofit/>
          </a:bodyPr>
          <a:lstStyle/>
          <a:p>
            <a:pPr marL="0" indent="0">
              <a:buNone/>
            </a:pPr>
            <a:r>
              <a:rPr lang="en-US" sz="2000" b="1" dirty="0">
                <a:solidFill>
                  <a:srgbClr val="FFFFFF"/>
                </a:solidFill>
              </a:rPr>
              <a:t>Combined Distribution of Rice, Wheat, and Sugarcane Cultivation Areas:</a:t>
            </a:r>
          </a:p>
          <a:p>
            <a:pPr marL="0" indent="0">
              <a:buNone/>
            </a:pPr>
            <a:r>
              <a:rPr lang="en-US" sz="2000" b="1" dirty="0">
                <a:solidFill>
                  <a:srgbClr val="FFFFFF"/>
                </a:solidFill>
              </a:rPr>
              <a:t>Explanation: </a:t>
            </a:r>
          </a:p>
          <a:p>
            <a:r>
              <a:rPr lang="en-US" sz="2000" dirty="0">
                <a:solidFill>
                  <a:srgbClr val="FFFFFF"/>
                </a:solidFill>
                <a:ea typeface="+mn-lt"/>
                <a:cs typeface="+mn-lt"/>
              </a:rPr>
              <a:t>Using box plots, this illustration shows how rice, wheat, and sugarcane agricultural areas are spread out across India's many states. </a:t>
            </a:r>
          </a:p>
          <a:p>
            <a:r>
              <a:rPr lang="en-US" sz="2000" dirty="0">
                <a:solidFill>
                  <a:srgbClr val="FFFFFF"/>
                </a:solidFill>
                <a:ea typeface="+mn-lt"/>
                <a:cs typeface="+mn-lt"/>
              </a:rPr>
              <a:t>The dispersion and variability of cultivated areas for each crop are shown by a box plot, making it simple to make comparisons and recognize outliers. </a:t>
            </a:r>
            <a:endParaRPr lang="en-US"/>
          </a:p>
          <a:p>
            <a:r>
              <a:rPr lang="en-US" sz="2000" dirty="0">
                <a:solidFill>
                  <a:srgbClr val="FFFFFF"/>
                </a:solidFill>
                <a:ea typeface="+mn-lt"/>
                <a:cs typeface="+mn-lt"/>
              </a:rPr>
              <a:t>Due to variations in temperature, soil types, and farming methods, the cultivation areas of rice, wheat, and sugarcane—three important crops in India's agricultural sector—vary greatly all through states. </a:t>
            </a:r>
            <a:endParaRPr lang="en-US" dirty="0">
              <a:ea typeface="+mn-lt"/>
              <a:cs typeface="+mn-lt"/>
            </a:endParaRPr>
          </a:p>
          <a:p>
            <a:r>
              <a:rPr lang="en-US" sz="2000">
                <a:solidFill>
                  <a:srgbClr val="FFFFFF"/>
                </a:solidFill>
                <a:ea typeface="+mn-lt"/>
                <a:cs typeface="+mn-lt"/>
              </a:rPr>
              <a:t>This graphic shows the varied agricultural terrain of India, ranging from states with extensive rice farming to areas focused on wheat or sugarcane production, and the distinct challenges that each state has in ensuring both food security and economic viability.</a:t>
            </a:r>
            <a:endParaRPr lang="en-US">
              <a:ea typeface="+mn-lt"/>
              <a:cs typeface="+mn-lt"/>
            </a:endParaRPr>
          </a:p>
        </p:txBody>
      </p:sp>
    </p:spTree>
    <p:extLst>
      <p:ext uri="{BB962C8B-B14F-4D97-AF65-F5344CB8AC3E}">
        <p14:creationId xmlns:p14="http://schemas.microsoft.com/office/powerpoint/2010/main" val="2165835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pic>
        <p:nvPicPr>
          <p:cNvPr id="5" name="Picture 4" descr="A graph of a number of different states&#10;&#10;Description automatically generated">
            <a:extLst>
              <a:ext uri="{FF2B5EF4-FFF2-40B4-BE49-F238E27FC236}">
                <a16:creationId xmlns:a16="http://schemas.microsoft.com/office/drawing/2014/main" id="{98E7AD43-04F0-634A-744D-3D0E4369665C}"/>
              </a:ext>
            </a:extLst>
          </p:cNvPr>
          <p:cNvPicPr>
            <a:picLocks noChangeAspect="1"/>
          </p:cNvPicPr>
          <p:nvPr/>
        </p:nvPicPr>
        <p:blipFill>
          <a:blip r:embed="rId4"/>
          <a:stretch>
            <a:fillRect/>
          </a:stretch>
        </p:blipFill>
        <p:spPr>
          <a:xfrm>
            <a:off x="6641702" y="3582455"/>
            <a:ext cx="5343262" cy="3217336"/>
          </a:xfrm>
          <a:prstGeom prst="rect">
            <a:avLst/>
          </a:prstGeom>
        </p:spPr>
      </p:pic>
      <p:pic>
        <p:nvPicPr>
          <p:cNvPr id="7" name="Picture 6" descr="A graph of different states&#10;&#10;Description automatically generated">
            <a:extLst>
              <a:ext uri="{FF2B5EF4-FFF2-40B4-BE49-F238E27FC236}">
                <a16:creationId xmlns:a16="http://schemas.microsoft.com/office/drawing/2014/main" id="{6AD0C453-8BE8-431F-8805-399345490F48}"/>
              </a:ext>
            </a:extLst>
          </p:cNvPr>
          <p:cNvPicPr>
            <a:picLocks noChangeAspect="1"/>
          </p:cNvPicPr>
          <p:nvPr/>
        </p:nvPicPr>
        <p:blipFill>
          <a:blip r:embed="rId5"/>
          <a:stretch>
            <a:fillRect/>
          </a:stretch>
        </p:blipFill>
        <p:spPr>
          <a:xfrm>
            <a:off x="553106" y="3582457"/>
            <a:ext cx="5524246" cy="3111502"/>
          </a:xfrm>
          <a:prstGeom prst="rect">
            <a:avLst/>
          </a:prstGeom>
        </p:spPr>
      </p:pic>
      <p:pic>
        <p:nvPicPr>
          <p:cNvPr id="2" name="Picture 1" descr="A graph of different states&#10;&#10;Description automatically generated">
            <a:extLst>
              <a:ext uri="{FF2B5EF4-FFF2-40B4-BE49-F238E27FC236}">
                <a16:creationId xmlns:a16="http://schemas.microsoft.com/office/drawing/2014/main" id="{76EE35AC-8218-0077-9E0C-C630ECD927A3}"/>
              </a:ext>
            </a:extLst>
          </p:cNvPr>
          <p:cNvPicPr>
            <a:picLocks noChangeAspect="1"/>
          </p:cNvPicPr>
          <p:nvPr/>
        </p:nvPicPr>
        <p:blipFill>
          <a:blip r:embed="rId6"/>
          <a:stretch>
            <a:fillRect/>
          </a:stretch>
        </p:blipFill>
        <p:spPr>
          <a:xfrm>
            <a:off x="3196669" y="468085"/>
            <a:ext cx="6321175" cy="2688773"/>
          </a:xfrm>
          <a:prstGeom prst="rect">
            <a:avLst/>
          </a:prstGeom>
        </p:spPr>
      </p:pic>
    </p:spTree>
    <p:extLst>
      <p:ext uri="{BB962C8B-B14F-4D97-AF65-F5344CB8AC3E}">
        <p14:creationId xmlns:p14="http://schemas.microsoft.com/office/powerpoint/2010/main" val="4004666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10515599" cy="4163337"/>
          </a:xfrm>
        </p:spPr>
        <p:txBody>
          <a:bodyPr vert="horz" lIns="91440" tIns="45720" rIns="91440" bIns="45720" rtlCol="0" anchor="t">
            <a:normAutofit/>
          </a:bodyPr>
          <a:lstStyle/>
          <a:p>
            <a:pPr marL="0" indent="0">
              <a:buNone/>
            </a:pPr>
            <a:r>
              <a:rPr lang="en-US" sz="2000" b="1" dirty="0">
                <a:solidFill>
                  <a:srgbClr val="FFFFFF"/>
                </a:solidFill>
              </a:rPr>
              <a:t>Combined Distribution of Rice and Pearl Millet Cultivation Parameters:</a:t>
            </a:r>
          </a:p>
          <a:p>
            <a:pPr marL="0" indent="0">
              <a:buNone/>
            </a:pPr>
            <a:r>
              <a:rPr lang="en-US" sz="2000" b="1" dirty="0">
                <a:solidFill>
                  <a:srgbClr val="FFFFFF"/>
                </a:solidFill>
              </a:rPr>
              <a:t>Explanation: </a:t>
            </a:r>
          </a:p>
          <a:p>
            <a:r>
              <a:rPr lang="en-US" sz="2000" dirty="0">
                <a:solidFill>
                  <a:srgbClr val="FFFFFF"/>
                </a:solidFill>
                <a:ea typeface="+mn-lt"/>
                <a:cs typeface="+mn-lt"/>
              </a:rPr>
              <a:t>Scatter plots of coupled agricultural characteristics, such as area and production, for a variety of crops, including rice, Pearl Millet are shown in this graphic. </a:t>
            </a:r>
          </a:p>
          <a:p>
            <a:r>
              <a:rPr lang="en-US" sz="2000" dirty="0">
                <a:solidFill>
                  <a:srgbClr val="FFFFFF"/>
                </a:solidFill>
                <a:ea typeface="+mn-lt"/>
                <a:cs typeface="+mn-lt"/>
              </a:rPr>
              <a:t>A knowledge of the relationship between crop yield and cultivation area may be gained through examining the scatter plots. </a:t>
            </a:r>
            <a:endParaRPr lang="en-US"/>
          </a:p>
          <a:p>
            <a:r>
              <a:rPr lang="en-US" sz="2000" dirty="0">
                <a:solidFill>
                  <a:srgbClr val="FFFFFF"/>
                </a:solidFill>
                <a:ea typeface="+mn-lt"/>
                <a:cs typeface="+mn-lt"/>
              </a:rPr>
              <a:t>The wheat, Pearl Millet scatter plots offer useful data on the dynamics of crop cultivation, assisting stakeholders in comprehending the factors influencing agricultural productivity. </a:t>
            </a:r>
            <a:endParaRPr lang="en-US" dirty="0">
              <a:ea typeface="+mn-lt"/>
              <a:cs typeface="+mn-lt"/>
            </a:endParaRPr>
          </a:p>
          <a:p>
            <a:r>
              <a:rPr lang="en-US" sz="2000" dirty="0">
                <a:solidFill>
                  <a:srgbClr val="FFFFFF"/>
                </a:solidFill>
                <a:ea typeface="+mn-lt"/>
                <a:cs typeface="+mn-lt"/>
              </a:rPr>
              <a:t>In order to increase crop yields and guarantee food security, agricultural policy, resource allocation, and crop planning may all benefit from strategic decisions that are influenced by these visualizations.</a:t>
            </a:r>
            <a:endParaRPr lang="en-US" dirty="0">
              <a:ea typeface="+mn-lt"/>
              <a:cs typeface="+mn-lt"/>
            </a:endParaRPr>
          </a:p>
        </p:txBody>
      </p:sp>
    </p:spTree>
    <p:extLst>
      <p:ext uri="{BB962C8B-B14F-4D97-AF65-F5344CB8AC3E}">
        <p14:creationId xmlns:p14="http://schemas.microsoft.com/office/powerpoint/2010/main" val="3744905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pic>
        <p:nvPicPr>
          <p:cNvPr id="3" name="Picture 2">
            <a:extLst>
              <a:ext uri="{FF2B5EF4-FFF2-40B4-BE49-F238E27FC236}">
                <a16:creationId xmlns:a16="http://schemas.microsoft.com/office/drawing/2014/main" id="{10CEE0DC-6380-1186-374A-3092233321D5}"/>
              </a:ext>
            </a:extLst>
          </p:cNvPr>
          <p:cNvPicPr>
            <a:picLocks noChangeAspect="1"/>
          </p:cNvPicPr>
          <p:nvPr/>
        </p:nvPicPr>
        <p:blipFill>
          <a:blip r:embed="rId4"/>
          <a:stretch>
            <a:fillRect/>
          </a:stretch>
        </p:blipFill>
        <p:spPr>
          <a:xfrm>
            <a:off x="682712" y="306917"/>
            <a:ext cx="10815992" cy="6238875"/>
          </a:xfrm>
          <a:prstGeom prst="rect">
            <a:avLst/>
          </a:prstGeom>
        </p:spPr>
      </p:pic>
    </p:spTree>
    <p:extLst>
      <p:ext uri="{BB962C8B-B14F-4D97-AF65-F5344CB8AC3E}">
        <p14:creationId xmlns:p14="http://schemas.microsoft.com/office/powerpoint/2010/main" val="1244782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10515599" cy="4163337"/>
          </a:xfrm>
        </p:spPr>
        <p:txBody>
          <a:bodyPr vert="horz" lIns="91440" tIns="45720" rIns="91440" bIns="45720" rtlCol="0" anchor="t">
            <a:normAutofit/>
          </a:bodyPr>
          <a:lstStyle/>
          <a:p>
            <a:pPr marL="0" indent="0">
              <a:buNone/>
            </a:pPr>
            <a:r>
              <a:rPr lang="en-US" sz="2000" b="1" dirty="0">
                <a:solidFill>
                  <a:srgbClr val="FFFFFF"/>
                </a:solidFill>
              </a:rPr>
              <a:t>Combined Scatter Plots of Agricultural Parameters: </a:t>
            </a:r>
          </a:p>
          <a:p>
            <a:pPr marL="0" indent="0">
              <a:buNone/>
            </a:pPr>
            <a:r>
              <a:rPr lang="en-US" sz="2000" b="1" dirty="0">
                <a:solidFill>
                  <a:srgbClr val="FFFFFF"/>
                </a:solidFill>
              </a:rPr>
              <a:t>Explanation: </a:t>
            </a:r>
          </a:p>
          <a:p>
            <a:r>
              <a:rPr lang="en-US" sz="2000">
                <a:solidFill>
                  <a:srgbClr val="FFFFFF"/>
                </a:solidFill>
                <a:ea typeface="+mn-lt"/>
                <a:cs typeface="+mn-lt"/>
              </a:rPr>
              <a:t>Scatter plots of coupled agricultural characteristics, such as area and production, for a variety of crops, including rice, wheat, maize, and sugarcane, are shown in this graphic. </a:t>
            </a:r>
          </a:p>
          <a:p>
            <a:r>
              <a:rPr lang="en-US" sz="2000">
                <a:solidFill>
                  <a:srgbClr val="FFFFFF"/>
                </a:solidFill>
                <a:ea typeface="+mn-lt"/>
                <a:cs typeface="+mn-lt"/>
              </a:rPr>
              <a:t>A knowledge of the relationship between crop yield and cultivation area may be gained through analyzing the scatter plots. </a:t>
            </a:r>
            <a:endParaRPr lang="en-US"/>
          </a:p>
          <a:p>
            <a:r>
              <a:rPr lang="en-US" sz="2000" dirty="0">
                <a:solidFill>
                  <a:srgbClr val="FFFFFF"/>
                </a:solidFill>
                <a:ea typeface="+mn-lt"/>
                <a:cs typeface="+mn-lt"/>
              </a:rPr>
              <a:t>The wheat, maize, and sugarcane scatter plots offer useful data on the dynamics of crop cultivation, assisting stakeholders in comprehending the variables affecting agricultural productivity. </a:t>
            </a:r>
            <a:endParaRPr lang="en-US" dirty="0"/>
          </a:p>
          <a:p>
            <a:r>
              <a:rPr lang="en-US" sz="2000">
                <a:solidFill>
                  <a:srgbClr val="FFFFFF"/>
                </a:solidFill>
                <a:ea typeface="+mn-lt"/>
                <a:cs typeface="+mn-lt"/>
              </a:rPr>
              <a:t>In order to increase crop yields and guarantee food security, agricultural policy, resource allocation, and crop planning could all benefit from strategic decisions that are driven by these visualizations.</a:t>
            </a:r>
            <a:endParaRPr lang="en-US">
              <a:ea typeface="+mn-lt"/>
              <a:cs typeface="+mn-lt"/>
            </a:endParaRPr>
          </a:p>
        </p:txBody>
      </p:sp>
    </p:spTree>
    <p:extLst>
      <p:ext uri="{BB962C8B-B14F-4D97-AF65-F5344CB8AC3E}">
        <p14:creationId xmlns:p14="http://schemas.microsoft.com/office/powerpoint/2010/main" val="1052847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pic>
        <p:nvPicPr>
          <p:cNvPr id="2" name="Picture 1">
            <a:extLst>
              <a:ext uri="{FF2B5EF4-FFF2-40B4-BE49-F238E27FC236}">
                <a16:creationId xmlns:a16="http://schemas.microsoft.com/office/drawing/2014/main" id="{D8E51BE6-17FC-241F-65B9-DB7CA80C7F7F}"/>
              </a:ext>
            </a:extLst>
          </p:cNvPr>
          <p:cNvPicPr>
            <a:picLocks noChangeAspect="1"/>
          </p:cNvPicPr>
          <p:nvPr/>
        </p:nvPicPr>
        <p:blipFill>
          <a:blip r:embed="rId4"/>
          <a:stretch>
            <a:fillRect/>
          </a:stretch>
        </p:blipFill>
        <p:spPr>
          <a:xfrm>
            <a:off x="800316" y="381000"/>
            <a:ext cx="10739535" cy="5344584"/>
          </a:xfrm>
          <a:prstGeom prst="rect">
            <a:avLst/>
          </a:prstGeom>
        </p:spPr>
      </p:pic>
    </p:spTree>
    <p:extLst>
      <p:ext uri="{BB962C8B-B14F-4D97-AF65-F5344CB8AC3E}">
        <p14:creationId xmlns:p14="http://schemas.microsoft.com/office/powerpoint/2010/main" val="859816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10515599" cy="4163337"/>
          </a:xfrm>
        </p:spPr>
        <p:txBody>
          <a:bodyPr vert="horz" lIns="91440" tIns="45720" rIns="91440" bIns="45720" rtlCol="0" anchor="t">
            <a:normAutofit fontScale="92500"/>
          </a:bodyPr>
          <a:lstStyle/>
          <a:p>
            <a:pPr marL="0" indent="0">
              <a:buNone/>
            </a:pPr>
            <a:r>
              <a:rPr lang="en-US" sz="2000" b="1" dirty="0">
                <a:solidFill>
                  <a:srgbClr val="FFFFFF"/>
                </a:solidFill>
              </a:rPr>
              <a:t>Combined Histograms of Minor Pulses, Wheat Area, Ground Nut Area , Sugar Cane Area : </a:t>
            </a:r>
            <a:endParaRPr lang="en-US" dirty="0"/>
          </a:p>
          <a:p>
            <a:pPr marL="0" indent="0">
              <a:buNone/>
            </a:pPr>
            <a:r>
              <a:rPr lang="en-US" sz="2000" b="1" dirty="0">
                <a:solidFill>
                  <a:srgbClr val="FFFFFF"/>
                </a:solidFill>
              </a:rPr>
              <a:t>Explanation: </a:t>
            </a:r>
          </a:p>
          <a:p>
            <a:r>
              <a:rPr lang="en-US" sz="2000" dirty="0">
                <a:solidFill>
                  <a:srgbClr val="FFFFFF"/>
                </a:solidFill>
                <a:ea typeface="+mn-lt"/>
                <a:cs typeface="+mn-lt"/>
              </a:rPr>
              <a:t>The distribution of agricultural factors, such as the area under cultivation for sugarcane, Ground Nut, wheat, and wheat, is displayed graphically in this image. </a:t>
            </a:r>
          </a:p>
          <a:p>
            <a:r>
              <a:rPr lang="en-US" sz="2000" dirty="0">
                <a:solidFill>
                  <a:srgbClr val="FFFFFF"/>
                </a:solidFill>
                <a:ea typeface="+mn-lt"/>
                <a:cs typeface="+mn-lt"/>
              </a:rPr>
              <a:t>The distribution of a certain crop's production area across various locations is depicted by each subplot. </a:t>
            </a:r>
            <a:endParaRPr lang="en-US" dirty="0">
              <a:solidFill>
                <a:srgbClr val="000000"/>
              </a:solidFill>
              <a:ea typeface="+mn-lt"/>
              <a:cs typeface="+mn-lt"/>
            </a:endParaRPr>
          </a:p>
          <a:p>
            <a:r>
              <a:rPr lang="en-US" sz="2000" dirty="0">
                <a:solidFill>
                  <a:srgbClr val="FFFFFF"/>
                </a:solidFill>
                <a:ea typeface="+mn-lt"/>
                <a:cs typeface="+mn-lt"/>
              </a:rPr>
              <a:t>The histograms offer substantial data on the patterns of area under cultivation distribution for different crops. The rice cultivation area histogram, for instance, exhibits a skewed distribution, meaning that certain locations have noticeably bigger rice cultivation fields than others. </a:t>
            </a:r>
            <a:endParaRPr lang="en-US" dirty="0"/>
          </a:p>
          <a:p>
            <a:r>
              <a:rPr lang="en-US" sz="2000" dirty="0">
                <a:solidFill>
                  <a:srgbClr val="FFFFFF"/>
                </a:solidFill>
                <a:ea typeface="+mn-lt"/>
                <a:cs typeface="+mn-lt"/>
              </a:rPr>
              <a:t>In the same way, the histograms of sugarcane, wheat, and maize give data on the regional variations in the amount of land used for agriculture. Policymakers, academics, and other agricultural stakeholders can better understand the spatial distribution of yields of crops and pinpoint areas with particular agricultural characteristics through analyzing these distributions. </a:t>
            </a:r>
            <a:endParaRPr lang="en-US" dirty="0">
              <a:ea typeface="+mn-lt"/>
              <a:cs typeface="+mn-lt"/>
            </a:endParaRPr>
          </a:p>
          <a:p>
            <a:endParaRPr lang="en-US" sz="2000" dirty="0">
              <a:solidFill>
                <a:srgbClr val="FFFFFF"/>
              </a:solidFill>
            </a:endParaRPr>
          </a:p>
        </p:txBody>
      </p:sp>
    </p:spTree>
    <p:extLst>
      <p:ext uri="{BB962C8B-B14F-4D97-AF65-F5344CB8AC3E}">
        <p14:creationId xmlns:p14="http://schemas.microsoft.com/office/powerpoint/2010/main" val="2864188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pic>
        <p:nvPicPr>
          <p:cNvPr id="2" name="Picture 1">
            <a:extLst>
              <a:ext uri="{FF2B5EF4-FFF2-40B4-BE49-F238E27FC236}">
                <a16:creationId xmlns:a16="http://schemas.microsoft.com/office/drawing/2014/main" id="{6B3F65AF-2EC0-C2E2-9625-E5BEFAADDBCD}"/>
              </a:ext>
            </a:extLst>
          </p:cNvPr>
          <p:cNvPicPr>
            <a:picLocks noChangeAspect="1"/>
          </p:cNvPicPr>
          <p:nvPr/>
        </p:nvPicPr>
        <p:blipFill>
          <a:blip r:embed="rId4"/>
          <a:stretch>
            <a:fillRect/>
          </a:stretch>
        </p:blipFill>
        <p:spPr>
          <a:xfrm>
            <a:off x="734635" y="550333"/>
            <a:ext cx="10722729" cy="5334000"/>
          </a:xfrm>
          <a:prstGeom prst="rect">
            <a:avLst/>
          </a:prstGeom>
        </p:spPr>
      </p:pic>
    </p:spTree>
    <p:extLst>
      <p:ext uri="{BB962C8B-B14F-4D97-AF65-F5344CB8AC3E}">
        <p14:creationId xmlns:p14="http://schemas.microsoft.com/office/powerpoint/2010/main" val="1010974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5409954" cy="4844375"/>
          </a:xfrm>
        </p:spPr>
        <p:txBody>
          <a:bodyPr vert="horz" lIns="91440" tIns="45720" rIns="91440" bIns="45720" rtlCol="0" anchor="t">
            <a:normAutofit fontScale="92500" lnSpcReduction="20000"/>
          </a:bodyPr>
          <a:lstStyle/>
          <a:p>
            <a:pPr marL="0" indent="0">
              <a:buNone/>
            </a:pPr>
            <a:r>
              <a:rPr lang="en-US" sz="2000" b="1" dirty="0">
                <a:solidFill>
                  <a:srgbClr val="FFFFFF"/>
                </a:solidFill>
              </a:rPr>
              <a:t>Agricultural Production Trends Over Time: </a:t>
            </a:r>
          </a:p>
          <a:p>
            <a:pPr marL="0" indent="0">
              <a:buNone/>
            </a:pPr>
            <a:r>
              <a:rPr lang="en-US" sz="2000" b="1" dirty="0">
                <a:solidFill>
                  <a:srgbClr val="FFFFFF"/>
                </a:solidFill>
              </a:rPr>
              <a:t>Explanation: </a:t>
            </a:r>
          </a:p>
          <a:p>
            <a:r>
              <a:rPr lang="en-US" sz="2000" dirty="0">
                <a:solidFill>
                  <a:srgbClr val="FFFFFF"/>
                </a:solidFill>
                <a:ea typeface="+mn-lt"/>
                <a:cs typeface="+mn-lt"/>
              </a:rPr>
              <a:t>The patterns in agricultural output for four important crops—Minor Pulses wheat, Oil Seeds, and Sunflower—over time are depicted in this graphic. </a:t>
            </a:r>
          </a:p>
          <a:p>
            <a:r>
              <a:rPr lang="en-US" sz="2000" dirty="0">
                <a:solidFill>
                  <a:srgbClr val="FFFFFF"/>
                </a:solidFill>
                <a:ea typeface="+mn-lt"/>
                <a:cs typeface="+mn-lt"/>
              </a:rPr>
              <a:t>The overall output (measured in 1000 tons) for the various years is used to illustrate the production patterns. </a:t>
            </a:r>
            <a:endParaRPr lang="en-US" dirty="0"/>
          </a:p>
          <a:p>
            <a:r>
              <a:rPr lang="en-US" sz="2000" dirty="0">
                <a:solidFill>
                  <a:srgbClr val="FFFFFF"/>
                </a:solidFill>
                <a:ea typeface="+mn-lt"/>
                <a:cs typeface="+mn-lt"/>
              </a:rPr>
              <a:t>It displays variations and patterns in each crop's yield, emphasizing times of expansion, stalling, or reduction. </a:t>
            </a:r>
            <a:endParaRPr lang="en-US" dirty="0"/>
          </a:p>
          <a:p>
            <a:r>
              <a:rPr lang="en-US" sz="2000" dirty="0">
                <a:solidFill>
                  <a:srgbClr val="FFFFFF"/>
                </a:solidFill>
                <a:ea typeface="+mn-lt"/>
                <a:cs typeface="+mn-lt"/>
              </a:rPr>
              <a:t>Stakeholders may foresee future production issues, create plans to increase productivity, and guarantee a strong and resilient agricultural sector to fulfill the expanding demands of a fast changing global population by analyzing these patterns.</a:t>
            </a:r>
            <a:endParaRPr lang="en-US" dirty="0">
              <a:ea typeface="+mn-lt"/>
              <a:cs typeface="+mn-lt"/>
            </a:endParaRPr>
          </a:p>
        </p:txBody>
      </p:sp>
      <p:pic>
        <p:nvPicPr>
          <p:cNvPr id="5" name="Picture 4" descr="A graph of growth of agricultural crops&#10;&#10;Description automatically generated">
            <a:extLst>
              <a:ext uri="{FF2B5EF4-FFF2-40B4-BE49-F238E27FC236}">
                <a16:creationId xmlns:a16="http://schemas.microsoft.com/office/drawing/2014/main" id="{F6E74F05-658E-3673-073E-1DA261CBED75}"/>
              </a:ext>
            </a:extLst>
          </p:cNvPr>
          <p:cNvPicPr>
            <a:picLocks noChangeAspect="1"/>
          </p:cNvPicPr>
          <p:nvPr/>
        </p:nvPicPr>
        <p:blipFill>
          <a:blip r:embed="rId4"/>
          <a:stretch>
            <a:fillRect/>
          </a:stretch>
        </p:blipFill>
        <p:spPr>
          <a:xfrm>
            <a:off x="6174866" y="2243667"/>
            <a:ext cx="5747767" cy="3868209"/>
          </a:xfrm>
          <a:prstGeom prst="rect">
            <a:avLst/>
          </a:prstGeom>
        </p:spPr>
      </p:pic>
    </p:spTree>
    <p:extLst>
      <p:ext uri="{BB962C8B-B14F-4D97-AF65-F5344CB8AC3E}">
        <p14:creationId xmlns:p14="http://schemas.microsoft.com/office/powerpoint/2010/main" val="315188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54429"/>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5409954" cy="4844375"/>
          </a:xfrm>
        </p:spPr>
        <p:txBody>
          <a:bodyPr vert="horz" lIns="91440" tIns="45720" rIns="91440" bIns="45720" rtlCol="0" anchor="t">
            <a:normAutofit fontScale="92500" lnSpcReduction="10000"/>
          </a:bodyPr>
          <a:lstStyle/>
          <a:p>
            <a:pPr marL="0" indent="0">
              <a:buNone/>
            </a:pPr>
            <a:r>
              <a:rPr lang="en-US" sz="2000" b="1" dirty="0">
                <a:solidFill>
                  <a:srgbClr val="FFFFFF"/>
                </a:solidFill>
              </a:rPr>
              <a:t>Distribution of  Population Literacy rate: </a:t>
            </a:r>
          </a:p>
          <a:p>
            <a:pPr marL="0" indent="0">
              <a:buNone/>
            </a:pPr>
            <a:r>
              <a:rPr lang="en-US" sz="2000" b="1" dirty="0">
                <a:solidFill>
                  <a:srgbClr val="FFFFFF"/>
                </a:solidFill>
              </a:rPr>
              <a:t>Explanation: </a:t>
            </a:r>
          </a:p>
          <a:p>
            <a:r>
              <a:rPr lang="en-US" sz="2000" dirty="0">
                <a:solidFill>
                  <a:srgbClr val="FFFFFF"/>
                </a:solidFill>
                <a:ea typeface="+mn-lt"/>
                <a:cs typeface="+mn-lt"/>
              </a:rPr>
              <a:t>This collection of histograms displays the distribution of important demographic numerical characteristics among various areas or entities, such as population, population percentage of total population, and rate of literacy. </a:t>
            </a:r>
          </a:p>
          <a:p>
            <a:r>
              <a:rPr lang="en-US" sz="2000" dirty="0">
                <a:solidFill>
                  <a:srgbClr val="FFFFFF"/>
                </a:solidFill>
                <a:ea typeface="+mn-lt"/>
                <a:cs typeface="+mn-lt"/>
              </a:rPr>
              <a:t>We can learn more about the distribution of population percentages across areas, the variance and dispersion of population numbers, and the literacy rate distribution by looking at these histograms. </a:t>
            </a:r>
            <a:endParaRPr lang="en-US" dirty="0"/>
          </a:p>
          <a:p>
            <a:r>
              <a:rPr lang="en-US" sz="2000" dirty="0">
                <a:solidFill>
                  <a:srgbClr val="FFFFFF"/>
                </a:solidFill>
                <a:ea typeface="+mn-lt"/>
                <a:cs typeface="+mn-lt"/>
              </a:rPr>
              <a:t>Recognizing these distributions enables the identification of population trends, evaluation of literacy rate inconsistencies, and guidance for policy decisions about social issues and fair development.</a:t>
            </a:r>
            <a:endParaRPr lang="en-US" dirty="0">
              <a:ea typeface="+mn-lt"/>
              <a:cs typeface="+mn-lt"/>
            </a:endParaRPr>
          </a:p>
        </p:txBody>
      </p:sp>
      <p:pic>
        <p:nvPicPr>
          <p:cNvPr id="5" name="Picture 4" descr="A graph of population and literacy rate&#10;&#10;Description automatically generated">
            <a:extLst>
              <a:ext uri="{FF2B5EF4-FFF2-40B4-BE49-F238E27FC236}">
                <a16:creationId xmlns:a16="http://schemas.microsoft.com/office/drawing/2014/main" id="{3F28B696-025F-DE41-3183-76830F2EE9E7}"/>
              </a:ext>
            </a:extLst>
          </p:cNvPr>
          <p:cNvPicPr>
            <a:picLocks noChangeAspect="1"/>
          </p:cNvPicPr>
          <p:nvPr/>
        </p:nvPicPr>
        <p:blipFill>
          <a:blip r:embed="rId4"/>
          <a:stretch>
            <a:fillRect/>
          </a:stretch>
        </p:blipFill>
        <p:spPr>
          <a:xfrm>
            <a:off x="6344431" y="1947333"/>
            <a:ext cx="5715554" cy="4407959"/>
          </a:xfrm>
          <a:prstGeom prst="rect">
            <a:avLst/>
          </a:prstGeom>
        </p:spPr>
      </p:pic>
    </p:spTree>
    <p:extLst>
      <p:ext uri="{BB962C8B-B14F-4D97-AF65-F5344CB8AC3E}">
        <p14:creationId xmlns:p14="http://schemas.microsoft.com/office/powerpoint/2010/main" val="90431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6"/>
            <a:ext cx="10515600" cy="1173964"/>
          </a:xfrm>
        </p:spPr>
        <p:txBody>
          <a:bodyPr>
            <a:normAutofit/>
          </a:bodyPr>
          <a:lstStyle/>
          <a:p>
            <a:pPr marL="0" indent="0">
              <a:buNone/>
            </a:pPr>
            <a:r>
              <a:rPr lang="en-US" sz="4400" dirty="0">
                <a:solidFill>
                  <a:srgbClr val="FFFFFF"/>
                </a:solidFill>
              </a:rPr>
              <a:t>Workflow</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1539089"/>
            <a:ext cx="10279311" cy="4637873"/>
          </a:xfrm>
        </p:spPr>
        <p:txBody>
          <a:bodyPr vert="horz" lIns="91440" tIns="45720" rIns="91440" bIns="45720" rtlCol="0" anchor="t">
            <a:normAutofit fontScale="85000" lnSpcReduction="20000"/>
          </a:bodyPr>
          <a:lstStyle/>
          <a:p>
            <a:pPr marL="0" indent="0">
              <a:lnSpc>
                <a:spcPct val="90000"/>
              </a:lnSpc>
              <a:buNone/>
            </a:pPr>
            <a:r>
              <a:rPr lang="en-US" sz="2000" b="1" dirty="0">
                <a:solidFill>
                  <a:schemeClr val="bg1"/>
                </a:solidFill>
              </a:rPr>
              <a:t>Data Collection:</a:t>
            </a:r>
          </a:p>
          <a:p>
            <a:r>
              <a:rPr lang="en-US" sz="2000" dirty="0">
                <a:solidFill>
                  <a:schemeClr val="bg1"/>
                </a:solidFill>
              </a:rPr>
              <a:t>We are choosing the data as agriculture and global country population from the Kaggle</a:t>
            </a:r>
          </a:p>
          <a:p>
            <a:pPr marL="0" indent="0">
              <a:lnSpc>
                <a:spcPct val="90000"/>
              </a:lnSpc>
              <a:buNone/>
            </a:pPr>
            <a:r>
              <a:rPr lang="en-US" sz="2000" b="1" dirty="0">
                <a:solidFill>
                  <a:schemeClr val="bg1"/>
                </a:solidFill>
              </a:rPr>
              <a:t>Initial Visualization:</a:t>
            </a:r>
          </a:p>
          <a:p>
            <a:r>
              <a:rPr lang="en-US" sz="2000" dirty="0">
                <a:solidFill>
                  <a:schemeClr val="bg1"/>
                </a:solidFill>
              </a:rPr>
              <a:t>Firstly, we are utilizing the D3.js for the dataset which is uncleaned to visualize and g</a:t>
            </a:r>
            <a:r>
              <a:rPr lang="en-US" sz="2100" dirty="0">
                <a:solidFill>
                  <a:schemeClr val="bg1"/>
                </a:solidFill>
                <a:ea typeface="+mn-lt"/>
                <a:cs typeface="+mn-lt"/>
              </a:rPr>
              <a:t>iving a quick look at the information's format and potential insights.</a:t>
            </a:r>
          </a:p>
          <a:p>
            <a:pPr marL="0" indent="0">
              <a:lnSpc>
                <a:spcPct val="90000"/>
              </a:lnSpc>
              <a:buNone/>
            </a:pPr>
            <a:r>
              <a:rPr lang="en-US" sz="2000" b="1" dirty="0">
                <a:solidFill>
                  <a:schemeClr val="bg1"/>
                </a:solidFill>
              </a:rPr>
              <a:t>Data Cleaning:</a:t>
            </a:r>
            <a:endParaRPr lang="en-US" sz="2000" dirty="0">
              <a:solidFill>
                <a:schemeClr val="bg1"/>
              </a:solidFill>
            </a:endParaRPr>
          </a:p>
          <a:p>
            <a:r>
              <a:rPr lang="en-US" sz="2000" dirty="0">
                <a:solidFill>
                  <a:schemeClr val="bg1"/>
                </a:solidFill>
              </a:rPr>
              <a:t>Here we are utilizing Python language in that we are utilizing various libraries like Pandas and NumPy to clean the dataset, and  handling missing values, outliers, checking the data is there any inconsistencies.</a:t>
            </a:r>
          </a:p>
          <a:p>
            <a:pPr marL="0" indent="0">
              <a:lnSpc>
                <a:spcPct val="90000"/>
              </a:lnSpc>
              <a:buNone/>
            </a:pPr>
            <a:r>
              <a:rPr lang="en-US" sz="2000" b="1" dirty="0">
                <a:solidFill>
                  <a:schemeClr val="bg1"/>
                </a:solidFill>
              </a:rPr>
              <a:t>Refined Visualization:</a:t>
            </a:r>
          </a:p>
          <a:p>
            <a:r>
              <a:rPr lang="en-US" sz="2000" dirty="0">
                <a:solidFill>
                  <a:schemeClr val="bg1"/>
                </a:solidFill>
              </a:rPr>
              <a:t>Here we are utilizing Python's data visualization libraries such as Matplotlib or Seaborn to generate more refined visualizations based on the cleaned dataset, focusing on specific variables of interest.</a:t>
            </a:r>
          </a:p>
          <a:p>
            <a:pPr marL="0" indent="0">
              <a:lnSpc>
                <a:spcPct val="90000"/>
              </a:lnSpc>
              <a:buNone/>
            </a:pPr>
            <a:r>
              <a:rPr lang="en-US" sz="2000" b="1" dirty="0">
                <a:solidFill>
                  <a:schemeClr val="bg1"/>
                </a:solidFill>
              </a:rPr>
              <a:t>Dashboard Creation:</a:t>
            </a:r>
          </a:p>
          <a:p>
            <a:r>
              <a:rPr lang="en-US" sz="2000" dirty="0">
                <a:solidFill>
                  <a:schemeClr val="bg1"/>
                </a:solidFill>
              </a:rPr>
              <a:t>Here we are Utilizing Microsoft Power BI to perform interactive dashboards and reports, </a:t>
            </a:r>
            <a:r>
              <a:rPr lang="en-US" sz="2000" dirty="0">
                <a:solidFill>
                  <a:schemeClr val="bg1"/>
                </a:solidFill>
                <a:ea typeface="+mn-lt"/>
                <a:cs typeface="+mn-lt"/>
              </a:rPr>
              <a:t>Using enhanced visualizations to present a complete picture of the analyzed data.</a:t>
            </a:r>
          </a:p>
          <a:p>
            <a:pPr marL="0" indent="0">
              <a:lnSpc>
                <a:spcPct val="90000"/>
              </a:lnSpc>
              <a:buNone/>
            </a:pPr>
            <a:r>
              <a:rPr lang="en-US" sz="2000" b="1" dirty="0">
                <a:solidFill>
                  <a:schemeClr val="bg1"/>
                </a:solidFill>
              </a:rPr>
              <a:t>Report Generation:</a:t>
            </a:r>
          </a:p>
          <a:p>
            <a:r>
              <a:rPr lang="en-US" sz="2000" dirty="0">
                <a:solidFill>
                  <a:schemeClr val="bg1"/>
                </a:solidFill>
                <a:ea typeface="+mn-lt"/>
                <a:cs typeface="+mn-lt"/>
              </a:rPr>
              <a:t>Generating detailed reports outlining the analysis outcomes, ideas, and recommendations derived from the visualization and data analysis processes.</a:t>
            </a:r>
          </a:p>
        </p:txBody>
      </p:sp>
    </p:spTree>
    <p:extLst>
      <p:ext uri="{BB962C8B-B14F-4D97-AF65-F5344CB8AC3E}">
        <p14:creationId xmlns:p14="http://schemas.microsoft.com/office/powerpoint/2010/main" val="335333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5409954" cy="4844375"/>
          </a:xfrm>
        </p:spPr>
        <p:txBody>
          <a:bodyPr vert="horz" lIns="91440" tIns="45720" rIns="91440" bIns="45720" rtlCol="0" anchor="t">
            <a:normAutofit/>
          </a:bodyPr>
          <a:lstStyle/>
          <a:p>
            <a:pPr marL="0" indent="0">
              <a:buNone/>
            </a:pPr>
            <a:r>
              <a:rPr lang="en-US" sz="2000" b="1" dirty="0">
                <a:solidFill>
                  <a:srgbClr val="FFFFFF"/>
                </a:solidFill>
              </a:rPr>
              <a:t>Average Sex Ratio Across Different States:</a:t>
            </a:r>
          </a:p>
          <a:p>
            <a:pPr marL="0" indent="0">
              <a:buNone/>
            </a:pPr>
            <a:r>
              <a:rPr lang="en-US" sz="2000" b="1" dirty="0">
                <a:solidFill>
                  <a:srgbClr val="FFFFFF"/>
                </a:solidFill>
              </a:rPr>
              <a:t>Explanation: </a:t>
            </a:r>
          </a:p>
          <a:p>
            <a:r>
              <a:rPr lang="en-US" sz="2000" dirty="0">
                <a:solidFill>
                  <a:srgbClr val="FFFFFF"/>
                </a:solidFill>
                <a:ea typeface="+mn-lt"/>
                <a:cs typeface="+mn-lt"/>
              </a:rPr>
              <a:t>The average sex ratio for every state is represented in this horizontal bar chart, offering insights into geographic trends in gender distribution. </a:t>
            </a:r>
          </a:p>
          <a:p>
            <a:r>
              <a:rPr lang="en-US" sz="2000" dirty="0">
                <a:solidFill>
                  <a:srgbClr val="FFFFFF"/>
                </a:solidFill>
                <a:ea typeface="+mn-lt"/>
                <a:cs typeface="+mn-lt"/>
              </a:rPr>
              <a:t>We can identify differences in gender distribution between states by looking at the average sex ratio. </a:t>
            </a:r>
            <a:endParaRPr lang="en-US">
              <a:ea typeface="+mn-lt"/>
              <a:cs typeface="+mn-lt"/>
            </a:endParaRPr>
          </a:p>
          <a:p>
            <a:r>
              <a:rPr lang="en-US" sz="2000" dirty="0">
                <a:solidFill>
                  <a:srgbClr val="FFFFFF"/>
                </a:solidFill>
                <a:ea typeface="+mn-lt"/>
                <a:cs typeface="+mn-lt"/>
              </a:rPr>
              <a:t>Understanding these fluctuations enables the identification of regions with imbalanced gender ratios, maybe requiring concentrated efforts to advance gender parity and tackle underlying social and cultural factors influencing the distribution of genders.</a:t>
            </a:r>
            <a:endParaRPr lang="en-US" dirty="0">
              <a:ea typeface="+mn-lt"/>
              <a:cs typeface="+mn-lt"/>
            </a:endParaRPr>
          </a:p>
        </p:txBody>
      </p:sp>
      <p:pic>
        <p:nvPicPr>
          <p:cNvPr id="5" name="Picture 4" descr="A graph of a number of people&#10;&#10;Description automatically generated">
            <a:extLst>
              <a:ext uri="{FF2B5EF4-FFF2-40B4-BE49-F238E27FC236}">
                <a16:creationId xmlns:a16="http://schemas.microsoft.com/office/drawing/2014/main" id="{FA56D554-89B0-5BA1-7862-A35A9DED828A}"/>
              </a:ext>
            </a:extLst>
          </p:cNvPr>
          <p:cNvPicPr>
            <a:picLocks noChangeAspect="1"/>
          </p:cNvPicPr>
          <p:nvPr/>
        </p:nvPicPr>
        <p:blipFill>
          <a:blip r:embed="rId4"/>
          <a:stretch>
            <a:fillRect/>
          </a:stretch>
        </p:blipFill>
        <p:spPr>
          <a:xfrm>
            <a:off x="6096000" y="1944773"/>
            <a:ext cx="6069543" cy="4767619"/>
          </a:xfrm>
          <a:prstGeom prst="rect">
            <a:avLst/>
          </a:prstGeom>
        </p:spPr>
      </p:pic>
    </p:spTree>
    <p:extLst>
      <p:ext uri="{BB962C8B-B14F-4D97-AF65-F5344CB8AC3E}">
        <p14:creationId xmlns:p14="http://schemas.microsoft.com/office/powerpoint/2010/main" val="103106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5409954" cy="4844375"/>
          </a:xfrm>
        </p:spPr>
        <p:txBody>
          <a:bodyPr vert="horz" lIns="91440" tIns="45720" rIns="91440" bIns="45720" rtlCol="0" anchor="t">
            <a:normAutofit lnSpcReduction="10000"/>
          </a:bodyPr>
          <a:lstStyle/>
          <a:p>
            <a:pPr marL="0" indent="0">
              <a:buNone/>
            </a:pPr>
            <a:r>
              <a:rPr lang="en-US" sz="2000" b="1" dirty="0">
                <a:solidFill>
                  <a:srgbClr val="FFFFFF"/>
                </a:solidFill>
              </a:rPr>
              <a:t>Average Population Density Across Different States:</a:t>
            </a:r>
          </a:p>
          <a:p>
            <a:pPr marL="0" indent="0">
              <a:buNone/>
            </a:pPr>
            <a:r>
              <a:rPr lang="en-US" sz="2000" b="1" dirty="0">
                <a:solidFill>
                  <a:srgbClr val="FFFFFF"/>
                </a:solidFill>
              </a:rPr>
              <a:t>Explanation: </a:t>
            </a:r>
          </a:p>
          <a:p>
            <a:r>
              <a:rPr lang="en-US" sz="2000" dirty="0">
                <a:solidFill>
                  <a:srgbClr val="FFFFFF"/>
                </a:solidFill>
                <a:ea typeface="+mn-lt"/>
                <a:cs typeface="+mn-lt"/>
              </a:rPr>
              <a:t>The average population density for each state is shown in this horizontal bar chart, which sheds light on changes in urbanization and population dispersion. </a:t>
            </a:r>
          </a:p>
          <a:p>
            <a:r>
              <a:rPr lang="en-US" sz="2000" dirty="0">
                <a:solidFill>
                  <a:srgbClr val="FFFFFF"/>
                </a:solidFill>
                <a:ea typeface="+mn-lt"/>
                <a:cs typeface="+mn-lt"/>
              </a:rPr>
              <a:t>We can identify differences in population concentration between states by looking at the average population density. </a:t>
            </a:r>
            <a:endParaRPr lang="en-US">
              <a:ea typeface="+mn-lt"/>
              <a:cs typeface="+mn-lt"/>
            </a:endParaRPr>
          </a:p>
          <a:p>
            <a:r>
              <a:rPr lang="en-US" sz="2000" dirty="0">
                <a:solidFill>
                  <a:srgbClr val="FFFFFF"/>
                </a:solidFill>
                <a:ea typeface="+mn-lt"/>
                <a:cs typeface="+mn-lt"/>
              </a:rPr>
              <a:t>In order to handle expanding populations sustainably, areas with increased population densities may confront issues with infrastructure, resource allocation, and urban planning. This emphasizes the necessity for strategic development efforts.</a:t>
            </a:r>
            <a:endParaRPr lang="en-US" dirty="0">
              <a:ea typeface="+mn-lt"/>
              <a:cs typeface="+mn-lt"/>
            </a:endParaRPr>
          </a:p>
        </p:txBody>
      </p:sp>
      <p:pic>
        <p:nvPicPr>
          <p:cNvPr id="5" name="Picture 4" descr="A graph with orange and white bars&#10;&#10;Description automatically generated">
            <a:extLst>
              <a:ext uri="{FF2B5EF4-FFF2-40B4-BE49-F238E27FC236}">
                <a16:creationId xmlns:a16="http://schemas.microsoft.com/office/drawing/2014/main" id="{1A01BCFC-6907-341F-9C14-F263F06FC079}"/>
              </a:ext>
            </a:extLst>
          </p:cNvPr>
          <p:cNvPicPr>
            <a:picLocks noChangeAspect="1"/>
          </p:cNvPicPr>
          <p:nvPr/>
        </p:nvPicPr>
        <p:blipFill>
          <a:blip r:embed="rId4"/>
          <a:stretch>
            <a:fillRect/>
          </a:stretch>
        </p:blipFill>
        <p:spPr>
          <a:xfrm>
            <a:off x="6365582" y="1942042"/>
            <a:ext cx="5514502" cy="3894667"/>
          </a:xfrm>
          <a:prstGeom prst="rect">
            <a:avLst/>
          </a:prstGeom>
        </p:spPr>
      </p:pic>
    </p:spTree>
    <p:extLst>
      <p:ext uri="{BB962C8B-B14F-4D97-AF65-F5344CB8AC3E}">
        <p14:creationId xmlns:p14="http://schemas.microsoft.com/office/powerpoint/2010/main" val="2851365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5409954" cy="4844375"/>
          </a:xfrm>
        </p:spPr>
        <p:txBody>
          <a:bodyPr vert="horz" lIns="91440" tIns="45720" rIns="91440" bIns="45720" rtlCol="0" anchor="t">
            <a:normAutofit fontScale="92500" lnSpcReduction="10000"/>
          </a:bodyPr>
          <a:lstStyle/>
          <a:p>
            <a:pPr marL="0" indent="0">
              <a:buNone/>
            </a:pPr>
            <a:r>
              <a:rPr lang="en-US" sz="2000" b="1" dirty="0">
                <a:solidFill>
                  <a:srgbClr val="FFFFFF"/>
                </a:solidFill>
              </a:rPr>
              <a:t>Average Decadal Growth Percentage Across Different States:</a:t>
            </a:r>
          </a:p>
          <a:p>
            <a:pPr marL="0" indent="0">
              <a:buNone/>
            </a:pPr>
            <a:r>
              <a:rPr lang="en-US" sz="2000" b="1" dirty="0">
                <a:solidFill>
                  <a:srgbClr val="FFFFFF"/>
                </a:solidFill>
              </a:rPr>
              <a:t>Explanation: </a:t>
            </a:r>
          </a:p>
          <a:p>
            <a:r>
              <a:rPr lang="en-US" sz="2000" dirty="0">
                <a:solidFill>
                  <a:srgbClr val="FFFFFF"/>
                </a:solidFill>
                <a:ea typeface="+mn-lt"/>
                <a:cs typeface="+mn-lt"/>
              </a:rPr>
              <a:t>The average decadal growth % for each state is displayed in this horizontal bar chart, which offers insights into the population dynamics and trends in various areas during the previous ten years. </a:t>
            </a:r>
          </a:p>
          <a:p>
            <a:pPr>
              <a:buFont typeface="Arial"/>
              <a:buChar char="•"/>
            </a:pPr>
            <a:r>
              <a:rPr lang="en-US" sz="2000" dirty="0">
                <a:solidFill>
                  <a:srgbClr val="FFFFFF"/>
                </a:solidFill>
                <a:ea typeface="+mn-lt"/>
                <a:cs typeface="+mn-lt"/>
              </a:rPr>
              <a:t>Through the analysis of average decadal growth percentage, we are able to comprehend the evolution of population dynamics in various states. </a:t>
            </a:r>
            <a:endParaRPr lang="en-US"/>
          </a:p>
          <a:p>
            <a:r>
              <a:rPr lang="en-US" sz="2000" dirty="0">
                <a:solidFill>
                  <a:srgbClr val="FFFFFF"/>
                </a:solidFill>
                <a:ea typeface="+mn-lt"/>
                <a:cs typeface="+mn-lt"/>
              </a:rPr>
              <a:t>Higher growth rates can lead to faster urbanization, economic expansion, and social change in a state, which can affect how resources are allocated and what policies are made for future planning and development.</a:t>
            </a:r>
            <a:endParaRPr lang="en-US" dirty="0">
              <a:ea typeface="+mn-lt"/>
              <a:cs typeface="+mn-lt"/>
            </a:endParaRPr>
          </a:p>
          <a:p>
            <a:endParaRPr lang="en-US" sz="2000" dirty="0">
              <a:solidFill>
                <a:srgbClr val="FFFFFF"/>
              </a:solidFill>
            </a:endParaRPr>
          </a:p>
        </p:txBody>
      </p:sp>
      <p:pic>
        <p:nvPicPr>
          <p:cNvPr id="5" name="Picture 4">
            <a:extLst>
              <a:ext uri="{FF2B5EF4-FFF2-40B4-BE49-F238E27FC236}">
                <a16:creationId xmlns:a16="http://schemas.microsoft.com/office/drawing/2014/main" id="{0DF1A334-F6D9-93D2-8C99-D9D7506A314F}"/>
              </a:ext>
            </a:extLst>
          </p:cNvPr>
          <p:cNvPicPr>
            <a:picLocks noChangeAspect="1"/>
          </p:cNvPicPr>
          <p:nvPr/>
        </p:nvPicPr>
        <p:blipFill>
          <a:blip r:embed="rId4"/>
          <a:stretch>
            <a:fillRect/>
          </a:stretch>
        </p:blipFill>
        <p:spPr>
          <a:xfrm>
            <a:off x="6096428" y="2016125"/>
            <a:ext cx="5946976" cy="4196292"/>
          </a:xfrm>
          <a:prstGeom prst="rect">
            <a:avLst/>
          </a:prstGeom>
        </p:spPr>
      </p:pic>
    </p:spTree>
    <p:extLst>
      <p:ext uri="{BB962C8B-B14F-4D97-AF65-F5344CB8AC3E}">
        <p14:creationId xmlns:p14="http://schemas.microsoft.com/office/powerpoint/2010/main" val="227874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5409954" cy="4844375"/>
          </a:xfrm>
        </p:spPr>
        <p:txBody>
          <a:bodyPr vert="horz" lIns="91440" tIns="45720" rIns="91440" bIns="45720" rtlCol="0" anchor="t">
            <a:normAutofit/>
          </a:bodyPr>
          <a:lstStyle/>
          <a:p>
            <a:pPr marL="0" indent="0">
              <a:buNone/>
            </a:pPr>
            <a:r>
              <a:rPr lang="en-US" sz="2000" b="1" dirty="0">
                <a:solidFill>
                  <a:srgbClr val="FFFFFF"/>
                </a:solidFill>
              </a:rPr>
              <a:t>Correlation Matrix of Global Country Data:</a:t>
            </a:r>
          </a:p>
          <a:p>
            <a:pPr marL="0" indent="0">
              <a:buNone/>
            </a:pPr>
            <a:r>
              <a:rPr lang="en-US" sz="2000" b="1" dirty="0">
                <a:solidFill>
                  <a:srgbClr val="FFFFFF"/>
                </a:solidFill>
              </a:rPr>
              <a:t>Explanation: </a:t>
            </a:r>
          </a:p>
          <a:p>
            <a:r>
              <a:rPr lang="en-US" sz="2000" dirty="0">
                <a:solidFill>
                  <a:srgbClr val="FFFFFF"/>
                </a:solidFill>
                <a:ea typeface="+mn-lt"/>
                <a:cs typeface="+mn-lt"/>
              </a:rPr>
              <a:t>The correlation matrix of many Global Country factors is displayed in this heatmap, emphasizing the direction and intensity of correlations between distinct numerical properties. </a:t>
            </a:r>
          </a:p>
          <a:p>
            <a:r>
              <a:rPr lang="en-US" sz="2000" dirty="0">
                <a:solidFill>
                  <a:srgbClr val="FFFFFF"/>
                </a:solidFill>
                <a:ea typeface="+mn-lt"/>
                <a:cs typeface="+mn-lt"/>
              </a:rPr>
              <a:t>We may learn more about the relationships between demographic parameters by examining the correlation matrix. </a:t>
            </a:r>
            <a:endParaRPr lang="en-US"/>
          </a:p>
          <a:p>
            <a:r>
              <a:rPr lang="en-US" sz="2000" dirty="0">
                <a:solidFill>
                  <a:srgbClr val="FFFFFF"/>
                </a:solidFill>
                <a:ea typeface="+mn-lt"/>
                <a:cs typeface="+mn-lt"/>
              </a:rPr>
              <a:t>Negative correlations show that variables move in the opposite direction from one another, whereas strong positive correlations signal that variables tend to rise or decrease together. </a:t>
            </a:r>
            <a:endParaRPr lang="en-US" dirty="0"/>
          </a:p>
          <a:p>
            <a:endParaRPr lang="en-US" sz="2000" dirty="0">
              <a:solidFill>
                <a:srgbClr val="FFFFFF"/>
              </a:solidFill>
              <a:ea typeface="+mn-lt"/>
              <a:cs typeface="+mn-lt"/>
            </a:endParaRPr>
          </a:p>
        </p:txBody>
      </p:sp>
      <p:pic>
        <p:nvPicPr>
          <p:cNvPr id="5" name="Picture 4" descr="A chart of different colored squares&#10;&#10;Description automatically generated">
            <a:extLst>
              <a:ext uri="{FF2B5EF4-FFF2-40B4-BE49-F238E27FC236}">
                <a16:creationId xmlns:a16="http://schemas.microsoft.com/office/drawing/2014/main" id="{1B9F6407-1C7F-588D-5F18-08D89A1F6EF9}"/>
              </a:ext>
            </a:extLst>
          </p:cNvPr>
          <p:cNvPicPr>
            <a:picLocks noChangeAspect="1"/>
          </p:cNvPicPr>
          <p:nvPr/>
        </p:nvPicPr>
        <p:blipFill>
          <a:blip r:embed="rId4"/>
          <a:stretch>
            <a:fillRect/>
          </a:stretch>
        </p:blipFill>
        <p:spPr>
          <a:xfrm>
            <a:off x="6249564" y="1693334"/>
            <a:ext cx="5746540" cy="4788959"/>
          </a:xfrm>
          <a:prstGeom prst="rect">
            <a:avLst/>
          </a:prstGeom>
        </p:spPr>
      </p:pic>
    </p:spTree>
    <p:extLst>
      <p:ext uri="{BB962C8B-B14F-4D97-AF65-F5344CB8AC3E}">
        <p14:creationId xmlns:p14="http://schemas.microsoft.com/office/powerpoint/2010/main" val="3050071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5409954" cy="4844375"/>
          </a:xfrm>
        </p:spPr>
        <p:txBody>
          <a:bodyPr vert="horz" lIns="91440" tIns="45720" rIns="91440" bIns="45720" rtlCol="0" anchor="t">
            <a:normAutofit fontScale="92500" lnSpcReduction="10000"/>
          </a:bodyPr>
          <a:lstStyle/>
          <a:p>
            <a:pPr marL="0" indent="0">
              <a:buNone/>
            </a:pPr>
            <a:r>
              <a:rPr lang="en-US" sz="2000" b="1" dirty="0">
                <a:solidFill>
                  <a:srgbClr val="FFFFFF"/>
                </a:solidFill>
              </a:rPr>
              <a:t>Population Distribution Across States vs. Agricultural Production:</a:t>
            </a:r>
          </a:p>
          <a:p>
            <a:pPr marL="0" indent="0">
              <a:buNone/>
            </a:pPr>
            <a:r>
              <a:rPr lang="en-US" sz="2000" b="1" dirty="0">
                <a:solidFill>
                  <a:srgbClr val="FFFFFF"/>
                </a:solidFill>
              </a:rPr>
              <a:t>Explanation: </a:t>
            </a:r>
          </a:p>
          <a:p>
            <a:r>
              <a:rPr lang="en-US" sz="2000" dirty="0">
                <a:solidFill>
                  <a:srgbClr val="FFFFFF"/>
                </a:solidFill>
                <a:ea typeface="+mn-lt"/>
                <a:cs typeface="+mn-lt"/>
              </a:rPr>
              <a:t>The association between the population distribution throughout the states and many agricultural output indices, such as total crop area, total crop production, and average crop yield, is shown in this scatter plot. </a:t>
            </a:r>
          </a:p>
          <a:p>
            <a:r>
              <a:rPr lang="en-US" sz="2000" dirty="0">
                <a:solidFill>
                  <a:srgbClr val="FFFFFF"/>
                </a:solidFill>
                <a:ea typeface="+mn-lt"/>
                <a:cs typeface="+mn-lt"/>
              </a:rPr>
              <a:t>We can identify trends in the relationship between population density and agricultural output by contrasting measures of agricultural productivity with population distribution. </a:t>
            </a:r>
            <a:endParaRPr lang="en-US"/>
          </a:p>
          <a:p>
            <a:r>
              <a:rPr lang="en-US" sz="2000" dirty="0">
                <a:solidFill>
                  <a:srgbClr val="FFFFFF"/>
                </a:solidFill>
                <a:ea typeface="+mn-lt"/>
                <a:cs typeface="+mn-lt"/>
              </a:rPr>
              <a:t>In order to promote sustainable agricultural practices and food security, policymakers and stakeholders may make more informed decisions about infrastructure development, resource allocation, and agricultural policies by having a better understanding of these linkages.</a:t>
            </a:r>
            <a:endParaRPr lang="en-US" dirty="0">
              <a:ea typeface="+mn-lt"/>
              <a:cs typeface="+mn-lt"/>
            </a:endParaRPr>
          </a:p>
          <a:p>
            <a:endParaRPr lang="en-US" sz="2000" dirty="0">
              <a:solidFill>
                <a:srgbClr val="FFFFFF"/>
              </a:solidFill>
            </a:endParaRPr>
          </a:p>
        </p:txBody>
      </p:sp>
      <p:pic>
        <p:nvPicPr>
          <p:cNvPr id="5" name="Picture 4" descr="A chart with different colored dots&#10;&#10;Description automatically generated">
            <a:extLst>
              <a:ext uri="{FF2B5EF4-FFF2-40B4-BE49-F238E27FC236}">
                <a16:creationId xmlns:a16="http://schemas.microsoft.com/office/drawing/2014/main" id="{D52321E4-4459-E603-526F-1B1CEE74B3FB}"/>
              </a:ext>
            </a:extLst>
          </p:cNvPr>
          <p:cNvPicPr>
            <a:picLocks noChangeAspect="1"/>
          </p:cNvPicPr>
          <p:nvPr/>
        </p:nvPicPr>
        <p:blipFill>
          <a:blip r:embed="rId4"/>
          <a:stretch>
            <a:fillRect/>
          </a:stretch>
        </p:blipFill>
        <p:spPr>
          <a:xfrm>
            <a:off x="6099049" y="2016125"/>
            <a:ext cx="5894111" cy="3968751"/>
          </a:xfrm>
          <a:prstGeom prst="rect">
            <a:avLst/>
          </a:prstGeom>
        </p:spPr>
      </p:pic>
    </p:spTree>
    <p:extLst>
      <p:ext uri="{BB962C8B-B14F-4D97-AF65-F5344CB8AC3E}">
        <p14:creationId xmlns:p14="http://schemas.microsoft.com/office/powerpoint/2010/main" val="16058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5409954" cy="4844375"/>
          </a:xfrm>
        </p:spPr>
        <p:txBody>
          <a:bodyPr vert="horz" lIns="91440" tIns="45720" rIns="91440" bIns="45720" rtlCol="0" anchor="t">
            <a:normAutofit lnSpcReduction="10000"/>
          </a:bodyPr>
          <a:lstStyle/>
          <a:p>
            <a:pPr marL="0" indent="0">
              <a:buNone/>
            </a:pPr>
            <a:r>
              <a:rPr lang="en-US" sz="2000" b="1" dirty="0">
                <a:solidFill>
                  <a:srgbClr val="FFFFFF"/>
                </a:solidFill>
              </a:rPr>
              <a:t>Urbanization Trends vs. Agricultural Land Use:</a:t>
            </a:r>
          </a:p>
          <a:p>
            <a:pPr marL="0" indent="0">
              <a:buNone/>
            </a:pPr>
            <a:r>
              <a:rPr lang="en-US" sz="2000" b="1" dirty="0">
                <a:solidFill>
                  <a:srgbClr val="FFFFFF"/>
                </a:solidFill>
              </a:rPr>
              <a:t>Explanation: </a:t>
            </a:r>
          </a:p>
          <a:p>
            <a:r>
              <a:rPr lang="en-US" sz="2000" dirty="0">
                <a:solidFill>
                  <a:srgbClr val="FFFFFF"/>
                </a:solidFill>
                <a:ea typeface="+mn-lt"/>
                <a:cs typeface="+mn-lt"/>
              </a:rPr>
              <a:t>The association between urban population and agricultural land use measures, such as total crop area, total crop output, and average crop yield, is depicted in this scatter plot. </a:t>
            </a:r>
          </a:p>
          <a:p>
            <a:r>
              <a:rPr lang="en-US" sz="2000">
                <a:solidFill>
                  <a:srgbClr val="FFFFFF"/>
                </a:solidFill>
                <a:ea typeface="+mn-lt"/>
                <a:cs typeface="+mn-lt"/>
              </a:rPr>
              <a:t>Agricultural land use patterns may vary as urbanization increases as a result of adjustments to labor force, economic priorities, and land availability. </a:t>
            </a:r>
            <a:endParaRPr lang="en-US"/>
          </a:p>
          <a:p>
            <a:r>
              <a:rPr lang="en-US" sz="2000">
                <a:solidFill>
                  <a:srgbClr val="FFFFFF"/>
                </a:solidFill>
                <a:ea typeface="+mn-lt"/>
                <a:cs typeface="+mn-lt"/>
              </a:rPr>
              <a:t>Comprehending these patterns is essential for environmentally conscious agricultural and urban planning, guaranteeing that urban expansion does not jeopardize environmental sustainability or food security.</a:t>
            </a:r>
            <a:endParaRPr lang="en-US">
              <a:ea typeface="+mn-lt"/>
              <a:cs typeface="+mn-lt"/>
            </a:endParaRPr>
          </a:p>
        </p:txBody>
      </p:sp>
      <p:pic>
        <p:nvPicPr>
          <p:cNvPr id="5" name="Picture 4" descr="A graph of different colored lines&#10;&#10;Description automatically generated">
            <a:extLst>
              <a:ext uri="{FF2B5EF4-FFF2-40B4-BE49-F238E27FC236}">
                <a16:creationId xmlns:a16="http://schemas.microsoft.com/office/drawing/2014/main" id="{2E7EF6C8-06CF-ABBE-3014-A811953A2096}"/>
              </a:ext>
            </a:extLst>
          </p:cNvPr>
          <p:cNvPicPr>
            <a:picLocks noChangeAspect="1"/>
          </p:cNvPicPr>
          <p:nvPr/>
        </p:nvPicPr>
        <p:blipFill>
          <a:blip r:embed="rId4"/>
          <a:stretch>
            <a:fillRect/>
          </a:stretch>
        </p:blipFill>
        <p:spPr>
          <a:xfrm>
            <a:off x="6249699" y="2016123"/>
            <a:ext cx="5682768" cy="3799419"/>
          </a:xfrm>
          <a:prstGeom prst="rect">
            <a:avLst/>
          </a:prstGeom>
        </p:spPr>
      </p:pic>
    </p:spTree>
    <p:extLst>
      <p:ext uri="{BB962C8B-B14F-4D97-AF65-F5344CB8AC3E}">
        <p14:creationId xmlns:p14="http://schemas.microsoft.com/office/powerpoint/2010/main" val="3607256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r>
              <a:rPr lang="en-US" dirty="0">
                <a:solidFill>
                  <a:srgbClr val="FFFFFF"/>
                </a:solidFill>
              </a:rPr>
              <a:t>Visualizing Using Python and Its Libraries: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013625"/>
            <a:ext cx="5409954" cy="4844375"/>
          </a:xfrm>
        </p:spPr>
        <p:txBody>
          <a:bodyPr vert="horz" lIns="91440" tIns="45720" rIns="91440" bIns="45720" rtlCol="0" anchor="t">
            <a:normAutofit lnSpcReduction="10000"/>
          </a:bodyPr>
          <a:lstStyle/>
          <a:p>
            <a:pPr marL="0" indent="0">
              <a:buNone/>
            </a:pPr>
            <a:r>
              <a:rPr lang="en-US" sz="2000" b="1" dirty="0">
                <a:solidFill>
                  <a:srgbClr val="FFFFFF"/>
                </a:solidFill>
              </a:rPr>
              <a:t>Population Density vs. Agricultural Productivity:</a:t>
            </a:r>
          </a:p>
          <a:p>
            <a:pPr marL="0" indent="0">
              <a:buNone/>
            </a:pPr>
            <a:r>
              <a:rPr lang="en-US" sz="2000" b="1" dirty="0">
                <a:solidFill>
                  <a:srgbClr val="FFFFFF"/>
                </a:solidFill>
              </a:rPr>
              <a:t>Explanation: </a:t>
            </a:r>
          </a:p>
          <a:p>
            <a:r>
              <a:rPr lang="en-US" sz="2000" dirty="0">
                <a:solidFill>
                  <a:srgbClr val="FFFFFF"/>
                </a:solidFill>
                <a:ea typeface="+mn-lt"/>
                <a:cs typeface="+mn-lt"/>
              </a:rPr>
              <a:t>This scatter plot shows how agricultural productivity indices, such as total crop output and average crop yield, are correlated with population density...</a:t>
            </a:r>
          </a:p>
          <a:p>
            <a:r>
              <a:rPr lang="en-US" sz="2000" dirty="0">
                <a:solidFill>
                  <a:srgbClr val="FFFFFF"/>
                </a:solidFill>
                <a:ea typeface="+mn-lt"/>
                <a:cs typeface="+mn-lt"/>
              </a:rPr>
              <a:t>Because there is a shortage of land and resources, locations with higher population densities may have trouble maintaining agricultural production. ..</a:t>
            </a:r>
            <a:endParaRPr lang="en-US" dirty="0"/>
          </a:p>
          <a:p>
            <a:r>
              <a:rPr lang="en-US" sz="2000">
                <a:solidFill>
                  <a:srgbClr val="FFFFFF"/>
                </a:solidFill>
                <a:ea typeface="+mn-lt"/>
                <a:cs typeface="+mn-lt"/>
              </a:rPr>
              <a:t>To ensure food security for densely populated areas, governments must grasp this link in order to put measures into place that balance population development with sustainable farming methods.</a:t>
            </a:r>
            <a:endParaRPr lang="en-US">
              <a:ea typeface="+mn-lt"/>
              <a:cs typeface="+mn-lt"/>
            </a:endParaRPr>
          </a:p>
          <a:p>
            <a:endParaRPr lang="en-US" sz="2000" dirty="0">
              <a:solidFill>
                <a:srgbClr val="FFFFFF"/>
              </a:solidFill>
            </a:endParaRPr>
          </a:p>
        </p:txBody>
      </p:sp>
      <p:pic>
        <p:nvPicPr>
          <p:cNvPr id="5" name="Picture 4" descr="A graph of different colored lines&#10;&#10;Description automatically generated">
            <a:extLst>
              <a:ext uri="{FF2B5EF4-FFF2-40B4-BE49-F238E27FC236}">
                <a16:creationId xmlns:a16="http://schemas.microsoft.com/office/drawing/2014/main" id="{D172C409-FD8B-123D-5525-A7DB8AEE113D}"/>
              </a:ext>
            </a:extLst>
          </p:cNvPr>
          <p:cNvPicPr>
            <a:picLocks noChangeAspect="1"/>
          </p:cNvPicPr>
          <p:nvPr/>
        </p:nvPicPr>
        <p:blipFill>
          <a:blip r:embed="rId4"/>
          <a:stretch>
            <a:fillRect/>
          </a:stretch>
        </p:blipFill>
        <p:spPr>
          <a:xfrm>
            <a:off x="6174585" y="2333624"/>
            <a:ext cx="5668955" cy="3995209"/>
          </a:xfrm>
          <a:prstGeom prst="rect">
            <a:avLst/>
          </a:prstGeom>
        </p:spPr>
      </p:pic>
    </p:spTree>
    <p:extLst>
      <p:ext uri="{BB962C8B-B14F-4D97-AF65-F5344CB8AC3E}">
        <p14:creationId xmlns:p14="http://schemas.microsoft.com/office/powerpoint/2010/main" val="1180966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1285731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568492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pic>
        <p:nvPicPr>
          <p:cNvPr id="2" name="Picture 1" descr="A diagram of a data processing process&#10;&#10;Description automatically generated">
            <a:extLst>
              <a:ext uri="{FF2B5EF4-FFF2-40B4-BE49-F238E27FC236}">
                <a16:creationId xmlns:a16="http://schemas.microsoft.com/office/drawing/2014/main" id="{5E7E7717-FADB-1B81-9DBA-1B1047A2FCFB}"/>
              </a:ext>
            </a:extLst>
          </p:cNvPr>
          <p:cNvPicPr>
            <a:picLocks noChangeAspect="1"/>
          </p:cNvPicPr>
          <p:nvPr/>
        </p:nvPicPr>
        <p:blipFill>
          <a:blip r:embed="rId4"/>
          <a:stretch>
            <a:fillRect/>
          </a:stretch>
        </p:blipFill>
        <p:spPr>
          <a:xfrm>
            <a:off x="4346465" y="203200"/>
            <a:ext cx="3487783" cy="6135512"/>
          </a:xfrm>
          <a:prstGeom prst="rect">
            <a:avLst/>
          </a:prstGeom>
        </p:spPr>
      </p:pic>
    </p:spTree>
    <p:extLst>
      <p:ext uri="{BB962C8B-B14F-4D97-AF65-F5344CB8AC3E}">
        <p14:creationId xmlns:p14="http://schemas.microsoft.com/office/powerpoint/2010/main" val="3296879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09782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1431165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987617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6"/>
            <a:ext cx="10515600" cy="1173964"/>
          </a:xfrm>
        </p:spPr>
        <p:txBody>
          <a:bodyPr>
            <a:normAutofit/>
          </a:bodyPr>
          <a:lstStyle/>
          <a:p>
            <a:pPr marL="0" indent="0">
              <a:lnSpc>
                <a:spcPct val="90000"/>
              </a:lnSpc>
              <a:buNone/>
            </a:pPr>
            <a:r>
              <a:rPr lang="en-US" sz="4400" b="1" dirty="0">
                <a:solidFill>
                  <a:schemeClr val="bg1"/>
                </a:solidFill>
              </a:rPr>
              <a:t>Work Management</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1539089"/>
            <a:ext cx="10279311" cy="4637873"/>
          </a:xfrm>
        </p:spPr>
        <p:txBody>
          <a:bodyPr vert="horz" lIns="91440" tIns="45720" rIns="91440" bIns="45720" rtlCol="0" anchor="t">
            <a:normAutofit/>
          </a:bodyPr>
          <a:lstStyle/>
          <a:p>
            <a:pPr marL="0" indent="0">
              <a:buNone/>
            </a:pPr>
            <a:r>
              <a:rPr lang="en-US" sz="2000" b="1" dirty="0">
                <a:solidFill>
                  <a:schemeClr val="bg1"/>
                </a:solidFill>
              </a:rPr>
              <a:t> Description: We have performed initial visualization utilizing D3.js  and </a:t>
            </a:r>
            <a:r>
              <a:rPr lang="en-US" sz="2000" b="1">
                <a:solidFill>
                  <a:schemeClr val="bg1"/>
                </a:solidFill>
              </a:rPr>
              <a:t>performing</a:t>
            </a:r>
            <a:r>
              <a:rPr lang="en-US" sz="2000" b="1" dirty="0">
                <a:solidFill>
                  <a:schemeClr val="bg1"/>
                </a:solidFill>
              </a:rPr>
              <a:t> data cleaning and visualizing the data and utilizing the power Bi we are creating the dashboards</a:t>
            </a:r>
          </a:p>
          <a:p>
            <a:pPr marL="0" indent="0">
              <a:buNone/>
            </a:pPr>
            <a:r>
              <a:rPr lang="en-US" sz="2000" b="1" dirty="0">
                <a:solidFill>
                  <a:schemeClr val="bg1"/>
                </a:solidFill>
              </a:rPr>
              <a:t>Responsibility And Contributions:</a:t>
            </a:r>
          </a:p>
          <a:p>
            <a:r>
              <a:rPr lang="en-US" sz="2000" dirty="0">
                <a:solidFill>
                  <a:schemeClr val="bg1"/>
                </a:solidFill>
              </a:rPr>
              <a:t>Each team member contributed to different stages of the project based on their expertise and availability.</a:t>
            </a:r>
          </a:p>
          <a:p>
            <a:r>
              <a:rPr lang="en-US" sz="2000" dirty="0">
                <a:solidFill>
                  <a:schemeClr val="bg1"/>
                </a:solidFill>
              </a:rPr>
              <a:t>24% - Sai Ram </a:t>
            </a:r>
            <a:r>
              <a:rPr lang="en-US" sz="2000" dirty="0" err="1">
                <a:solidFill>
                  <a:schemeClr val="bg1"/>
                </a:solidFill>
              </a:rPr>
              <a:t>Amaraneni</a:t>
            </a:r>
            <a:r>
              <a:rPr lang="en-US" sz="2000" dirty="0">
                <a:solidFill>
                  <a:schemeClr val="bg1"/>
                </a:solidFill>
              </a:rPr>
              <a:t> focused on data collection and initial visualization using D3.js.</a:t>
            </a:r>
          </a:p>
          <a:p>
            <a:r>
              <a:rPr lang="en-US" sz="2000" dirty="0">
                <a:solidFill>
                  <a:schemeClr val="bg1"/>
                </a:solidFill>
              </a:rPr>
              <a:t>26% - Praharsha Mutyala led the data cleaning process using Python and Pandas.</a:t>
            </a:r>
          </a:p>
          <a:p>
            <a:r>
              <a:rPr lang="en-US" sz="2000" dirty="0">
                <a:solidFill>
                  <a:schemeClr val="bg1"/>
                </a:solidFill>
              </a:rPr>
              <a:t>24% - Murali </a:t>
            </a:r>
            <a:r>
              <a:rPr lang="en-US" sz="2000" dirty="0" err="1">
                <a:solidFill>
                  <a:schemeClr val="bg1"/>
                </a:solidFill>
              </a:rPr>
              <a:t>Manobhiram</a:t>
            </a:r>
            <a:r>
              <a:rPr lang="en-US" sz="2000" dirty="0">
                <a:solidFill>
                  <a:schemeClr val="bg1"/>
                </a:solidFill>
              </a:rPr>
              <a:t> </a:t>
            </a:r>
            <a:r>
              <a:rPr lang="en-US" sz="2000" dirty="0" err="1">
                <a:solidFill>
                  <a:schemeClr val="bg1"/>
                </a:solidFill>
              </a:rPr>
              <a:t>Penumutchu</a:t>
            </a:r>
            <a:r>
              <a:rPr lang="en-US" sz="2000" dirty="0">
                <a:solidFill>
                  <a:schemeClr val="bg1"/>
                </a:solidFill>
              </a:rPr>
              <a:t> was responsible for refined visualization using Matplotlib and Seaborn.</a:t>
            </a:r>
          </a:p>
          <a:p>
            <a:r>
              <a:rPr lang="en-US" sz="2000" dirty="0">
                <a:solidFill>
                  <a:schemeClr val="bg1"/>
                </a:solidFill>
              </a:rPr>
              <a:t>26% - Satish Velaga took charge of dashboard creation in Microsoft Power BI and report generation.</a:t>
            </a:r>
          </a:p>
        </p:txBody>
      </p:sp>
    </p:spTree>
    <p:extLst>
      <p:ext uri="{BB962C8B-B14F-4D97-AF65-F5344CB8AC3E}">
        <p14:creationId xmlns:p14="http://schemas.microsoft.com/office/powerpoint/2010/main" val="1867579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6"/>
            <a:ext cx="10515600" cy="1173964"/>
          </a:xfrm>
        </p:spPr>
        <p:txBody>
          <a:bodyPr>
            <a:normAutofit/>
          </a:bodyPr>
          <a:lstStyle/>
          <a:p>
            <a:pPr marL="0" indent="0">
              <a:lnSpc>
                <a:spcPct val="90000"/>
              </a:lnSpc>
              <a:buNone/>
            </a:pPr>
            <a:r>
              <a:rPr lang="en-US" sz="4400" b="1" dirty="0">
                <a:solidFill>
                  <a:schemeClr val="bg1"/>
                </a:solidFill>
              </a:rPr>
              <a:t>References/Bibliography</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1539089"/>
            <a:ext cx="10279311" cy="4637873"/>
          </a:xfrm>
        </p:spPr>
        <p:txBody>
          <a:bodyPr vert="horz" lIns="91440" tIns="45720" rIns="91440" bIns="45720" rtlCol="0" anchor="t">
            <a:normAutofit fontScale="92500" lnSpcReduction="10000"/>
          </a:bodyPr>
          <a:lstStyle/>
          <a:p>
            <a:pPr marL="0" indent="0">
              <a:lnSpc>
                <a:spcPct val="90000"/>
              </a:lnSpc>
              <a:buNone/>
            </a:pPr>
            <a:endParaRPr lang="en-US" sz="2000" b="1" dirty="0">
              <a:solidFill>
                <a:schemeClr val="bg1"/>
              </a:solidFill>
              <a:latin typeface="Times New Roman"/>
              <a:cs typeface="Times New Roman"/>
            </a:endParaRPr>
          </a:p>
          <a:p>
            <a:pPr>
              <a:buFont typeface="Arial" panose="02110004020202020204"/>
              <a:buChar char="•"/>
            </a:pPr>
            <a:r>
              <a:rPr lang="en-US" sz="2000" err="1">
                <a:solidFill>
                  <a:schemeClr val="bg1"/>
                </a:solidFill>
                <a:latin typeface="Times New Roman"/>
                <a:ea typeface="+mn-lt"/>
                <a:cs typeface="+mn-lt"/>
              </a:rPr>
              <a:t>Swamikannu</a:t>
            </a:r>
            <a:r>
              <a:rPr lang="en-US" sz="2000" dirty="0">
                <a:solidFill>
                  <a:schemeClr val="bg1"/>
                </a:solidFill>
                <a:latin typeface="Times New Roman"/>
                <a:ea typeface="+mn-lt"/>
                <a:cs typeface="+mn-lt"/>
              </a:rPr>
              <a:t>, Nedumaran; Pingali, Parthasarathy Rao; Padmanabhan, </a:t>
            </a:r>
            <a:r>
              <a:rPr lang="en-US" sz="2000" err="1">
                <a:solidFill>
                  <a:schemeClr val="bg1"/>
                </a:solidFill>
                <a:latin typeface="Times New Roman"/>
                <a:ea typeface="+mn-lt"/>
                <a:cs typeface="+mn-lt"/>
              </a:rPr>
              <a:t>Jyosthnaa</a:t>
            </a:r>
            <a:r>
              <a:rPr lang="en-US" sz="2000" dirty="0">
                <a:solidFill>
                  <a:schemeClr val="bg1"/>
                </a:solidFill>
                <a:latin typeface="Times New Roman"/>
                <a:ea typeface="+mn-lt"/>
                <a:cs typeface="+mn-lt"/>
              </a:rPr>
              <a:t>; Ravula,</a:t>
            </a:r>
            <a:br>
              <a:rPr lang="en-US" sz="2000" dirty="0">
                <a:latin typeface="Times New Roman"/>
                <a:ea typeface="+mn-lt"/>
                <a:cs typeface="+mn-lt"/>
              </a:rPr>
            </a:br>
            <a:r>
              <a:rPr lang="en-US" sz="2000" dirty="0">
                <a:solidFill>
                  <a:schemeClr val="bg1"/>
                </a:solidFill>
                <a:latin typeface="Times New Roman"/>
                <a:ea typeface="+mn-lt"/>
                <a:cs typeface="+mn-lt"/>
              </a:rPr>
              <a:t>Padmaja; Gumma, Murali Krishna; Mohammed, Irshad Ahmed; Rathore, Abhishek, 2021,</a:t>
            </a:r>
            <a:br>
              <a:rPr lang="en-US" sz="2000" dirty="0">
                <a:latin typeface="Times New Roman"/>
                <a:ea typeface="+mn-lt"/>
                <a:cs typeface="+mn-lt"/>
              </a:rPr>
            </a:br>
            <a:r>
              <a:rPr lang="en-US" sz="2000" dirty="0">
                <a:solidFill>
                  <a:schemeClr val="bg1"/>
                </a:solidFill>
                <a:latin typeface="Times New Roman"/>
                <a:ea typeface="+mn-lt"/>
                <a:cs typeface="+mn-lt"/>
              </a:rPr>
              <a:t>"District Level Data (DLD) and Dashboard for Agriculture and Allied sectors in India",</a:t>
            </a:r>
            <a:br>
              <a:rPr lang="en-US" sz="2000" dirty="0">
                <a:latin typeface="Times New Roman"/>
                <a:ea typeface="+mn-lt"/>
                <a:cs typeface="+mn-lt"/>
              </a:rPr>
            </a:br>
            <a:r>
              <a:rPr lang="en-US" sz="2000" dirty="0">
                <a:solidFill>
                  <a:schemeClr val="bg1"/>
                </a:solidFill>
                <a:latin typeface="Times New Roman"/>
                <a:ea typeface="+mn-lt"/>
                <a:cs typeface="+mn-lt"/>
                <a:hlinkClick r:id="rId4">
                  <a:extLst>
                    <a:ext uri="{A12FA001-AC4F-418D-AE19-62706E023703}">
                      <ahyp:hlinkClr xmlns:ahyp="http://schemas.microsoft.com/office/drawing/2018/hyperlinkcolor" val="tx"/>
                    </a:ext>
                  </a:extLst>
                </a:hlinkClick>
              </a:rPr>
              <a:t>https://doi.org/10.21421/D2/XFB1BZ</a:t>
            </a:r>
            <a:r>
              <a:rPr lang="en-US" sz="2000" dirty="0">
                <a:solidFill>
                  <a:schemeClr val="bg1"/>
                </a:solidFill>
                <a:latin typeface="Times New Roman"/>
                <a:ea typeface="+mn-lt"/>
                <a:cs typeface="+mn-lt"/>
              </a:rPr>
              <a:t>, ICRISAT Dataverse, V1</a:t>
            </a:r>
          </a:p>
          <a:p>
            <a:pPr>
              <a:buFont typeface="Arial" panose="02110004020202020204"/>
              <a:buChar char="•"/>
            </a:pPr>
            <a:r>
              <a:rPr lang="en-US" sz="2000" dirty="0">
                <a:solidFill>
                  <a:schemeClr val="bg1"/>
                </a:solidFill>
                <a:latin typeface="Times New Roman"/>
                <a:ea typeface="+mn-lt"/>
                <a:cs typeface="+mn-lt"/>
              </a:rPr>
              <a:t>W. Fan, C. Chong, G. Xiaoling, Y. Hua, and W. </a:t>
            </a:r>
            <a:r>
              <a:rPr lang="en-US" sz="2000" dirty="0" err="1">
                <a:solidFill>
                  <a:schemeClr val="bg1"/>
                </a:solidFill>
                <a:latin typeface="Times New Roman"/>
                <a:ea typeface="+mn-lt"/>
                <a:cs typeface="+mn-lt"/>
              </a:rPr>
              <a:t>Juyun</a:t>
            </a:r>
            <a:r>
              <a:rPr lang="en-US" sz="2000" dirty="0">
                <a:solidFill>
                  <a:schemeClr val="bg1"/>
                </a:solidFill>
                <a:latin typeface="Times New Roman"/>
                <a:ea typeface="+mn-lt"/>
                <a:cs typeface="+mn-lt"/>
              </a:rPr>
              <a:t>, ‘‘Prediction of crop yield</a:t>
            </a:r>
            <a:br>
              <a:rPr lang="en-US" sz="2000" dirty="0">
                <a:latin typeface="Times New Roman"/>
                <a:ea typeface="+mn-lt"/>
                <a:cs typeface="+mn-lt"/>
              </a:rPr>
            </a:br>
            <a:r>
              <a:rPr lang="en-US" sz="2000" dirty="0">
                <a:solidFill>
                  <a:schemeClr val="bg1"/>
                </a:solidFill>
                <a:latin typeface="Times New Roman"/>
                <a:ea typeface="+mn-lt"/>
                <a:cs typeface="+mn-lt"/>
              </a:rPr>
              <a:t>using big data,’’ in Proc. 8th Int. Symp. </a:t>
            </a:r>
            <a:r>
              <a:rPr lang="en-US" sz="2000" dirty="0" err="1">
                <a:solidFill>
                  <a:schemeClr val="bg1"/>
                </a:solidFill>
                <a:latin typeface="Times New Roman"/>
                <a:ea typeface="+mn-lt"/>
                <a:cs typeface="+mn-lt"/>
              </a:rPr>
              <a:t>Comput</a:t>
            </a:r>
            <a:r>
              <a:rPr lang="en-US" sz="2000" dirty="0">
                <a:solidFill>
                  <a:schemeClr val="bg1"/>
                </a:solidFill>
                <a:latin typeface="Times New Roman"/>
                <a:ea typeface="+mn-lt"/>
                <a:cs typeface="+mn-lt"/>
              </a:rPr>
              <a:t>. Intell. Design (ISCID), Dec. 2015,</a:t>
            </a:r>
            <a:br>
              <a:rPr lang="en-US" sz="2000" dirty="0">
                <a:latin typeface="Times New Roman"/>
                <a:ea typeface="+mn-lt"/>
                <a:cs typeface="+mn-lt"/>
              </a:rPr>
            </a:br>
            <a:r>
              <a:rPr lang="en-US" sz="2000" dirty="0">
                <a:solidFill>
                  <a:schemeClr val="bg1"/>
                </a:solidFill>
                <a:latin typeface="Times New Roman"/>
                <a:ea typeface="+mn-lt"/>
                <a:cs typeface="+mn-lt"/>
              </a:rPr>
              <a:t>pp. 255–260, </a:t>
            </a:r>
            <a:r>
              <a:rPr lang="en-US" sz="2000" dirty="0" err="1">
                <a:solidFill>
                  <a:schemeClr val="bg1"/>
                </a:solidFill>
                <a:latin typeface="Times New Roman"/>
                <a:ea typeface="+mn-lt"/>
                <a:cs typeface="+mn-lt"/>
              </a:rPr>
              <a:t>doi</a:t>
            </a:r>
            <a:r>
              <a:rPr lang="en-US" sz="2000" dirty="0">
                <a:solidFill>
                  <a:schemeClr val="bg1"/>
                </a:solidFill>
                <a:latin typeface="Times New Roman"/>
                <a:ea typeface="+mn-lt"/>
                <a:cs typeface="+mn-lt"/>
              </a:rPr>
              <a:t>: 10.1109/ISCID.2015.191.</a:t>
            </a:r>
          </a:p>
          <a:p>
            <a:pPr>
              <a:buFont typeface="Arial" panose="02110004020202020204"/>
              <a:buChar char="•"/>
            </a:pPr>
            <a:r>
              <a:rPr lang="en-US" sz="2000" dirty="0">
                <a:solidFill>
                  <a:schemeClr val="bg1"/>
                </a:solidFill>
                <a:latin typeface="Times New Roman"/>
                <a:ea typeface="+mn-lt"/>
                <a:cs typeface="+mn-lt"/>
              </a:rPr>
              <a:t>M. Kumar and M. Nagar, ‘‘Big data analytics in agriculture and distribution</a:t>
            </a:r>
            <a:br>
              <a:rPr lang="en-US" sz="2000" dirty="0">
                <a:latin typeface="Times New Roman"/>
                <a:ea typeface="+mn-lt"/>
                <a:cs typeface="+mn-lt"/>
              </a:rPr>
            </a:br>
            <a:r>
              <a:rPr lang="en-US" sz="2000" dirty="0">
                <a:solidFill>
                  <a:schemeClr val="bg1"/>
                </a:solidFill>
                <a:latin typeface="Times New Roman"/>
                <a:ea typeface="+mn-lt"/>
                <a:cs typeface="+mn-lt"/>
              </a:rPr>
              <a:t>channel,’’ in Proc. Int. Conf. </a:t>
            </a:r>
            <a:r>
              <a:rPr lang="en-US" sz="2000" dirty="0" err="1">
                <a:solidFill>
                  <a:schemeClr val="bg1"/>
                </a:solidFill>
                <a:latin typeface="Times New Roman"/>
                <a:ea typeface="+mn-lt"/>
                <a:cs typeface="+mn-lt"/>
              </a:rPr>
              <a:t>Comput</a:t>
            </a:r>
            <a:r>
              <a:rPr lang="en-US" sz="2000" dirty="0">
                <a:solidFill>
                  <a:schemeClr val="bg1"/>
                </a:solidFill>
                <a:latin typeface="Times New Roman"/>
                <a:ea typeface="+mn-lt"/>
                <a:cs typeface="+mn-lt"/>
              </a:rPr>
              <a:t>. </a:t>
            </a:r>
            <a:r>
              <a:rPr lang="en-US" sz="2000" dirty="0" err="1">
                <a:solidFill>
                  <a:schemeClr val="bg1"/>
                </a:solidFill>
                <a:latin typeface="Times New Roman"/>
                <a:ea typeface="+mn-lt"/>
                <a:cs typeface="+mn-lt"/>
              </a:rPr>
              <a:t>Methodol</a:t>
            </a:r>
            <a:r>
              <a:rPr lang="en-US" sz="2000" dirty="0">
                <a:solidFill>
                  <a:schemeClr val="bg1"/>
                </a:solidFill>
                <a:latin typeface="Times New Roman"/>
                <a:ea typeface="+mn-lt"/>
                <a:cs typeface="+mn-lt"/>
              </a:rPr>
              <a:t>. Commun. (ICCMC), Jul. 2017, pp.</a:t>
            </a:r>
            <a:br>
              <a:rPr lang="en-US" sz="2000" dirty="0">
                <a:latin typeface="Times New Roman"/>
                <a:ea typeface="+mn-lt"/>
                <a:cs typeface="+mn-lt"/>
              </a:rPr>
            </a:br>
            <a:r>
              <a:rPr lang="en-US" sz="2000" dirty="0">
                <a:solidFill>
                  <a:schemeClr val="bg1"/>
                </a:solidFill>
                <a:latin typeface="Times New Roman"/>
                <a:ea typeface="+mn-lt"/>
                <a:cs typeface="+mn-lt"/>
              </a:rPr>
              <a:t>384–387.</a:t>
            </a:r>
          </a:p>
          <a:p>
            <a:pPr>
              <a:buFont typeface="Arial" panose="02110004020202020204"/>
              <a:buChar char="•"/>
            </a:pPr>
            <a:r>
              <a:rPr lang="en-US" sz="2000" dirty="0">
                <a:solidFill>
                  <a:schemeClr val="bg1"/>
                </a:solidFill>
                <a:latin typeface="Times New Roman"/>
                <a:ea typeface="+mn-lt"/>
                <a:cs typeface="+mn-lt"/>
              </a:rPr>
              <a:t>Ilter, C. (2017). What economic and social factors affect GDP per capita? A study on</a:t>
            </a:r>
            <a:br>
              <a:rPr lang="en-US" sz="2000" dirty="0">
                <a:latin typeface="Times New Roman"/>
                <a:ea typeface="+mn-lt"/>
                <a:cs typeface="+mn-lt"/>
              </a:rPr>
            </a:br>
            <a:r>
              <a:rPr lang="en-US" sz="2000" dirty="0">
                <a:solidFill>
                  <a:schemeClr val="bg1"/>
                </a:solidFill>
                <a:latin typeface="Times New Roman"/>
                <a:ea typeface="+mn-lt"/>
                <a:cs typeface="+mn-lt"/>
              </a:rPr>
              <a:t>40 countries. Journal of Global Strategic Management, 11(2), 51-62.</a:t>
            </a:r>
            <a:br>
              <a:rPr lang="en-US" sz="2000" dirty="0">
                <a:latin typeface="Times New Roman"/>
                <a:ea typeface="+mn-lt"/>
                <a:cs typeface="+mn-lt"/>
              </a:rPr>
            </a:br>
            <a:r>
              <a:rPr lang="en-US" sz="2000" dirty="0">
                <a:solidFill>
                  <a:schemeClr val="bg1"/>
                </a:solidFill>
                <a:latin typeface="Times New Roman"/>
                <a:ea typeface="+mn-lt"/>
                <a:cs typeface="+mn-lt"/>
                <a:hlinkClick r:id="rId5">
                  <a:extLst>
                    <a:ext uri="{A12FA001-AC4F-418D-AE19-62706E023703}">
                      <ahyp:hlinkClr xmlns:ahyp="http://schemas.microsoft.com/office/drawing/2018/hyperlinkcolor" val="tx"/>
                    </a:ext>
                  </a:extLst>
                </a:hlinkClick>
              </a:rPr>
              <a:t>https://doi.org/10.20460/jgsm.2018.252</a:t>
            </a:r>
            <a:endParaRPr lang="en-US" sz="2000" dirty="0">
              <a:solidFill>
                <a:schemeClr val="bg1"/>
              </a:solidFill>
              <a:latin typeface="Times New Roman"/>
              <a:hlinkClick r:id="rId5">
                <a:extLst>
                  <a:ext uri="{A12FA001-AC4F-418D-AE19-62706E023703}">
                    <ahyp:hlinkClr xmlns:ahyp="http://schemas.microsoft.com/office/drawing/2018/hyperlinkcolor" val="tx"/>
                  </a:ext>
                </a:extLst>
              </a:hlinkClick>
            </a:endParaRPr>
          </a:p>
          <a:p>
            <a:pPr>
              <a:buFont typeface="Arial" panose="02110004020202020204"/>
              <a:buChar char="•"/>
            </a:pPr>
            <a:r>
              <a:rPr lang="fr-FR" sz="2000" err="1">
                <a:solidFill>
                  <a:schemeClr val="bg1"/>
                </a:solidFill>
              </a:rPr>
              <a:t>Matplotlib</a:t>
            </a:r>
            <a:r>
              <a:rPr lang="fr-FR" sz="2000" dirty="0">
                <a:solidFill>
                  <a:schemeClr val="bg1"/>
                </a:solidFill>
              </a:rPr>
              <a:t> Documentation: </a:t>
            </a:r>
            <a:r>
              <a:rPr lang="fr-FR" sz="2000" dirty="0">
                <a:solidFill>
                  <a:schemeClr val="bg1"/>
                </a:solidFill>
                <a:hlinkClick r:id="rId6">
                  <a:extLst>
                    <a:ext uri="{A12FA001-AC4F-418D-AE19-62706E023703}">
                      <ahyp:hlinkClr xmlns:ahyp="http://schemas.microsoft.com/office/drawing/2018/hyperlinkcolor" val="tx"/>
                    </a:ext>
                  </a:extLst>
                </a:hlinkClick>
              </a:rPr>
              <a:t>https://matplotlib.org/stable/contents.html</a:t>
            </a:r>
            <a:endParaRPr lang="en-US" sz="2000">
              <a:solidFill>
                <a:schemeClr val="bg1"/>
              </a:solidFill>
            </a:endParaRPr>
          </a:p>
          <a:p>
            <a:pPr>
              <a:buFont typeface="Arial" panose="02110004020202020204"/>
              <a:buChar char="•"/>
            </a:pPr>
            <a:r>
              <a:rPr lang="fr-FR" sz="2000" dirty="0">
                <a:solidFill>
                  <a:schemeClr val="bg1"/>
                </a:solidFill>
              </a:rPr>
              <a:t>Pandas Documentation: </a:t>
            </a:r>
            <a:r>
              <a:rPr lang="fr-FR" sz="2000" dirty="0">
                <a:solidFill>
                  <a:schemeClr val="bg1"/>
                </a:solidFill>
                <a:hlinkClick r:id="rId7">
                  <a:extLst>
                    <a:ext uri="{A12FA001-AC4F-418D-AE19-62706E023703}">
                      <ahyp:hlinkClr xmlns:ahyp="http://schemas.microsoft.com/office/drawing/2018/hyperlinkcolor" val="tx"/>
                    </a:ext>
                  </a:extLst>
                </a:hlinkClick>
              </a:rPr>
              <a:t>https://pandas.pydata.org/docs/</a:t>
            </a:r>
            <a:endParaRPr lang="en-US" sz="2000">
              <a:solidFill>
                <a:schemeClr val="bg1"/>
              </a:solidFill>
            </a:endParaRPr>
          </a:p>
          <a:p>
            <a:pPr marL="457200" indent="-457200">
              <a:buFont typeface="+mj-lt"/>
              <a:buAutoNum type="arabicPeriod"/>
            </a:pPr>
            <a:endParaRPr lang="en-US" sz="2000" dirty="0">
              <a:solidFill>
                <a:schemeClr val="bg1"/>
              </a:solidFill>
            </a:endParaRPr>
          </a:p>
        </p:txBody>
      </p:sp>
    </p:spTree>
    <p:extLst>
      <p:ext uri="{BB962C8B-B14F-4D97-AF65-F5344CB8AC3E}">
        <p14:creationId xmlns:p14="http://schemas.microsoft.com/office/powerpoint/2010/main" val="731856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6"/>
            <a:ext cx="10515600" cy="1173964"/>
          </a:xfrm>
        </p:spPr>
        <p:txBody>
          <a:bodyPr>
            <a:normAutofit/>
          </a:bodyPr>
          <a:lstStyle/>
          <a:p>
            <a:pPr marL="0" indent="0">
              <a:buNone/>
            </a:pPr>
            <a:r>
              <a:rPr lang="en-US" sz="4400" dirty="0">
                <a:solidFill>
                  <a:srgbClr val="FFFFFF"/>
                </a:solidFill>
              </a:rPr>
              <a:t>Data Abstraction-Attributes and Types</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1539089"/>
            <a:ext cx="5471921" cy="4870764"/>
          </a:xfrm>
        </p:spPr>
        <p:txBody>
          <a:bodyPr vert="horz" lIns="91440" tIns="45720" rIns="91440" bIns="45720" rtlCol="0" anchor="t">
            <a:normAutofit/>
          </a:bodyPr>
          <a:lstStyle/>
          <a:p>
            <a:pPr marL="0" indent="0" algn="just">
              <a:lnSpc>
                <a:spcPct val="100000"/>
              </a:lnSpc>
              <a:buNone/>
            </a:pPr>
            <a:r>
              <a:rPr lang="en-US" sz="1600" dirty="0">
                <a:solidFill>
                  <a:schemeClr val="bg1"/>
                </a:solidFill>
              </a:rPr>
              <a:t>Global Country Data</a:t>
            </a:r>
          </a:p>
          <a:p>
            <a:pPr marL="0" indent="0" algn="just">
              <a:lnSpc>
                <a:spcPct val="100000"/>
              </a:lnSpc>
              <a:buNone/>
            </a:pPr>
            <a:r>
              <a:rPr lang="en-US" sz="1600" dirty="0">
                <a:solidFill>
                  <a:schemeClr val="bg1"/>
                </a:solidFill>
              </a:rPr>
              <a:t>Type: Tabular data</a:t>
            </a:r>
          </a:p>
          <a:p>
            <a:pPr marL="0" indent="0" algn="just">
              <a:lnSpc>
                <a:spcPct val="100000"/>
              </a:lnSpc>
              <a:buNone/>
            </a:pPr>
            <a:r>
              <a:rPr lang="en-US" sz="1600" dirty="0">
                <a:solidFill>
                  <a:schemeClr val="bg1"/>
                </a:solidFill>
              </a:rPr>
              <a:t>Attributes:</a:t>
            </a:r>
          </a:p>
          <a:p>
            <a:pPr algn="just">
              <a:lnSpc>
                <a:spcPct val="100000"/>
              </a:lnSpc>
            </a:pPr>
            <a:r>
              <a:rPr lang="en-US" sz="1600" dirty="0">
                <a:solidFill>
                  <a:schemeClr val="bg1"/>
                </a:solidFill>
              </a:rPr>
              <a:t>State (string): The name of the states.</a:t>
            </a:r>
          </a:p>
          <a:p>
            <a:pPr algn="just">
              <a:lnSpc>
                <a:spcPct val="100000"/>
              </a:lnSpc>
            </a:pPr>
            <a:r>
              <a:rPr lang="en-US" sz="1600" dirty="0">
                <a:solidFill>
                  <a:schemeClr val="bg1"/>
                </a:solidFill>
              </a:rPr>
              <a:t>Population (integer): Total population of the states.</a:t>
            </a:r>
          </a:p>
          <a:p>
            <a:pPr algn="just">
              <a:lnSpc>
                <a:spcPct val="100000"/>
              </a:lnSpc>
            </a:pPr>
            <a:r>
              <a:rPr lang="en-US" sz="1600" dirty="0">
                <a:solidFill>
                  <a:schemeClr val="bg1"/>
                </a:solidFill>
              </a:rPr>
              <a:t>Sex Ratio (float): The ratio of males to females in the population.</a:t>
            </a:r>
          </a:p>
          <a:p>
            <a:pPr algn="just">
              <a:lnSpc>
                <a:spcPct val="100000"/>
              </a:lnSpc>
            </a:pPr>
            <a:r>
              <a:rPr lang="en-US" sz="1600" dirty="0">
                <a:solidFill>
                  <a:schemeClr val="bg1"/>
                </a:solidFill>
              </a:rPr>
              <a:t>Literacy Rate (float): Percentage of the population that is literate.</a:t>
            </a:r>
          </a:p>
          <a:p>
            <a:pPr algn="just">
              <a:lnSpc>
                <a:spcPct val="100000"/>
              </a:lnSpc>
            </a:pPr>
            <a:r>
              <a:rPr lang="en-US" sz="1600" dirty="0">
                <a:solidFill>
                  <a:schemeClr val="bg1"/>
                </a:solidFill>
              </a:rPr>
              <a:t>Urban Population (float): Percentage of the population living in urban areas.</a:t>
            </a:r>
          </a:p>
          <a:p>
            <a:pPr algn="just">
              <a:lnSpc>
                <a:spcPct val="100000"/>
              </a:lnSpc>
            </a:pPr>
            <a:r>
              <a:rPr lang="en-US" sz="1600" dirty="0">
                <a:solidFill>
                  <a:schemeClr val="bg1"/>
                </a:solidFill>
              </a:rPr>
              <a:t>Rural Population (float): Percentage of the population living in rural areas.</a:t>
            </a:r>
          </a:p>
          <a:p>
            <a:pPr marL="0" indent="0" algn="just">
              <a:lnSpc>
                <a:spcPct val="100000"/>
              </a:lnSpc>
              <a:buNone/>
            </a:pPr>
            <a:endParaRPr lang="en-US" sz="1600" dirty="0">
              <a:solidFill>
                <a:schemeClr val="bg1"/>
              </a:solidFill>
            </a:endParaRPr>
          </a:p>
        </p:txBody>
      </p:sp>
      <p:sp>
        <p:nvSpPr>
          <p:cNvPr id="7" name="TextBox 6">
            <a:extLst>
              <a:ext uri="{FF2B5EF4-FFF2-40B4-BE49-F238E27FC236}">
                <a16:creationId xmlns:a16="http://schemas.microsoft.com/office/drawing/2014/main" id="{16672013-1E9C-C7E3-A659-8FED396FF3CE}"/>
              </a:ext>
            </a:extLst>
          </p:cNvPr>
          <p:cNvSpPr txBox="1"/>
          <p:nvPr/>
        </p:nvSpPr>
        <p:spPr>
          <a:xfrm>
            <a:off x="6476519" y="1196687"/>
            <a:ext cx="5364499" cy="5227521"/>
          </a:xfrm>
          <a:prstGeom prst="rect">
            <a:avLst/>
          </a:prstGeom>
          <a:noFill/>
        </p:spPr>
        <p:txBody>
          <a:bodyPr wrap="square" lIns="91440" tIns="45720" rIns="91440" bIns="45720" anchor="t">
            <a:spAutoFit/>
          </a:bodyPr>
          <a:lstStyle/>
          <a:p>
            <a:pPr algn="just">
              <a:lnSpc>
                <a:spcPct val="150000"/>
              </a:lnSpc>
            </a:pPr>
            <a:r>
              <a:rPr lang="en-US" sz="1600" dirty="0">
                <a:solidFill>
                  <a:schemeClr val="bg1"/>
                </a:solidFill>
              </a:rPr>
              <a:t>Agricultural Data</a:t>
            </a:r>
          </a:p>
          <a:p>
            <a:pPr algn="just">
              <a:lnSpc>
                <a:spcPct val="150000"/>
              </a:lnSpc>
            </a:pPr>
            <a:r>
              <a:rPr lang="en-US" sz="1600" dirty="0">
                <a:solidFill>
                  <a:schemeClr val="bg1"/>
                </a:solidFill>
              </a:rPr>
              <a:t>Type: Tabular data</a:t>
            </a:r>
          </a:p>
          <a:p>
            <a:pPr algn="just">
              <a:lnSpc>
                <a:spcPct val="150000"/>
              </a:lnSpc>
            </a:pPr>
            <a:r>
              <a:rPr lang="en-US" sz="1600" dirty="0">
                <a:solidFill>
                  <a:schemeClr val="bg1"/>
                </a:solidFill>
              </a:rPr>
              <a:t>Attributes:</a:t>
            </a:r>
          </a:p>
          <a:p>
            <a:pPr marL="285750" indent="-285750" algn="just">
              <a:lnSpc>
                <a:spcPct val="150000"/>
              </a:lnSpc>
              <a:buFont typeface="Arial" panose="020B0604020202020204" pitchFamily="34" charset="0"/>
              <a:buChar char="•"/>
            </a:pPr>
            <a:r>
              <a:rPr lang="en-US" sz="1600" dirty="0">
                <a:solidFill>
                  <a:schemeClr val="bg1"/>
                </a:solidFill>
              </a:rPr>
              <a:t>Crop Area (float): </a:t>
            </a:r>
            <a:r>
              <a:rPr lang="en-US" sz="1600" dirty="0">
                <a:solidFill>
                  <a:schemeClr val="bg1"/>
                </a:solidFill>
                <a:ea typeface="+mn-lt"/>
                <a:cs typeface="+mn-lt"/>
              </a:rPr>
              <a:t>Area of Land using for growing different crops</a:t>
            </a:r>
          </a:p>
          <a:p>
            <a:pPr marL="285750" indent="-285750" algn="just">
              <a:lnSpc>
                <a:spcPct val="150000"/>
              </a:lnSpc>
              <a:buFont typeface="Arial" panose="020B0604020202020204" pitchFamily="34" charset="0"/>
              <a:buChar char="•"/>
            </a:pPr>
            <a:r>
              <a:rPr lang="en-US" sz="1600" dirty="0">
                <a:solidFill>
                  <a:schemeClr val="bg1"/>
                </a:solidFill>
              </a:rPr>
              <a:t>Production (float): Total production of crops.</a:t>
            </a:r>
            <a:endParaRPr lang="en-US">
              <a:solidFill>
                <a:schemeClr val="bg1"/>
              </a:solidFill>
            </a:endParaRPr>
          </a:p>
          <a:p>
            <a:pPr marL="285750" indent="-285750" algn="just">
              <a:lnSpc>
                <a:spcPct val="150000"/>
              </a:lnSpc>
              <a:buFont typeface="Arial" panose="020B0604020202020204" pitchFamily="34" charset="0"/>
              <a:buChar char="•"/>
            </a:pPr>
            <a:r>
              <a:rPr lang="en-US" sz="1600" dirty="0">
                <a:solidFill>
                  <a:schemeClr val="bg1"/>
                </a:solidFill>
              </a:rPr>
              <a:t>Yield (float): Yield of crops per unit area.</a:t>
            </a:r>
          </a:p>
          <a:p>
            <a:pPr marL="285750" indent="-285750" algn="just">
              <a:lnSpc>
                <a:spcPct val="150000"/>
              </a:lnSpc>
              <a:buFont typeface="Arial" panose="020B0604020202020204" pitchFamily="34" charset="0"/>
              <a:buChar char="•"/>
            </a:pPr>
            <a:r>
              <a:rPr lang="en-US" sz="1600" dirty="0">
                <a:solidFill>
                  <a:schemeClr val="bg1"/>
                </a:solidFill>
              </a:rPr>
              <a:t>State (string): The name of the state.</a:t>
            </a:r>
          </a:p>
          <a:p>
            <a:pPr marL="285750" indent="-285750" algn="just">
              <a:lnSpc>
                <a:spcPct val="150000"/>
              </a:lnSpc>
              <a:buFont typeface="Arial"/>
              <a:buChar char="•"/>
            </a:pPr>
            <a:r>
              <a:rPr lang="en-US" sz="1600" dirty="0">
                <a:solidFill>
                  <a:schemeClr val="bg1"/>
                </a:solidFill>
              </a:rPr>
              <a:t>Detailed Description:</a:t>
            </a:r>
          </a:p>
          <a:p>
            <a:pPr marL="285750" indent="-285750" algn="just">
              <a:lnSpc>
                <a:spcPct val="150000"/>
              </a:lnSpc>
              <a:buFont typeface="Arial" panose="020B0604020202020204" pitchFamily="34" charset="0"/>
              <a:buChar char="•"/>
            </a:pPr>
            <a:r>
              <a:rPr lang="en-US" sz="1600" dirty="0">
                <a:solidFill>
                  <a:schemeClr val="bg1"/>
                </a:solidFill>
              </a:rPr>
              <a:t>This dataset contains structured data related to agriculture, including crop area, production quantity, and yield for different states. It provides insights into agricultural productivity and land usage patterns across regions.</a:t>
            </a:r>
          </a:p>
        </p:txBody>
      </p:sp>
    </p:spTree>
    <p:extLst>
      <p:ext uri="{BB962C8B-B14F-4D97-AF65-F5344CB8AC3E}">
        <p14:creationId xmlns:p14="http://schemas.microsoft.com/office/powerpoint/2010/main" val="93490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pPr marL="0" indent="0">
              <a:buNone/>
            </a:pPr>
            <a:r>
              <a:rPr lang="en-US" sz="4400" dirty="0">
                <a:solidFill>
                  <a:srgbClr val="FFFFFF"/>
                </a:solidFill>
              </a:rPr>
              <a:t>Data Abstraction-Description</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154725"/>
            <a:ext cx="10279311" cy="4022237"/>
          </a:xfrm>
        </p:spPr>
        <p:txBody>
          <a:bodyPr vert="horz" lIns="91440" tIns="45720" rIns="91440" bIns="45720" rtlCol="0" anchor="t">
            <a:normAutofit/>
          </a:bodyPr>
          <a:lstStyle/>
          <a:p>
            <a:r>
              <a:rPr lang="en-US" sz="2000" b="1" dirty="0">
                <a:solidFill>
                  <a:srgbClr val="FFFFFF"/>
                </a:solidFill>
              </a:rPr>
              <a:t>Dataset 1 (Global Country Data): </a:t>
            </a:r>
            <a:r>
              <a:rPr lang="en-US" sz="2000" dirty="0">
                <a:solidFill>
                  <a:srgbClr val="FFFFFF"/>
                </a:solidFill>
              </a:rPr>
              <a:t>Here Global Country Data Consists of  attributes like State, Population, Sex Ratio, Literacy Rate, and Urban Population.</a:t>
            </a:r>
          </a:p>
          <a:p>
            <a:r>
              <a:rPr lang="en-US" sz="2000" b="1" dirty="0">
                <a:solidFill>
                  <a:srgbClr val="FFFFFF"/>
                </a:solidFill>
              </a:rPr>
              <a:t>Number of Records (Global Country Data): </a:t>
            </a:r>
            <a:r>
              <a:rPr lang="en-US" sz="2000" dirty="0">
                <a:solidFill>
                  <a:srgbClr val="FFFFFF"/>
                </a:solidFill>
              </a:rPr>
              <a:t>34 records representing various states and it is having 14 columns</a:t>
            </a:r>
          </a:p>
          <a:p>
            <a:r>
              <a:rPr lang="en-US" sz="2000" b="1" dirty="0">
                <a:solidFill>
                  <a:srgbClr val="FFFFFF"/>
                </a:solidFill>
              </a:rPr>
              <a:t>Dataset 2 (Agricultural Data): Agricultural Data is a s</a:t>
            </a:r>
            <a:r>
              <a:rPr lang="en-US" sz="2000" dirty="0">
                <a:solidFill>
                  <a:srgbClr val="FFFFFF"/>
                </a:solidFill>
              </a:rPr>
              <a:t>tructured data it is containing crop-related attributes such as Crop Area, Production, and Yield for different states.</a:t>
            </a:r>
          </a:p>
          <a:p>
            <a:r>
              <a:rPr lang="en-US" sz="2000" b="1" dirty="0">
                <a:solidFill>
                  <a:srgbClr val="FFFFFF"/>
                </a:solidFill>
              </a:rPr>
              <a:t>Number of Records (Agricultural Data): </a:t>
            </a:r>
            <a:r>
              <a:rPr lang="en-US" sz="2000" dirty="0">
                <a:solidFill>
                  <a:srgbClr val="FFFFFF"/>
                </a:solidFill>
              </a:rPr>
              <a:t>1600 records and with 80 columns corresponding to different crops and states.</a:t>
            </a:r>
          </a:p>
          <a:p>
            <a:r>
              <a:rPr lang="en-US" sz="2000" b="1" dirty="0">
                <a:solidFill>
                  <a:srgbClr val="FFFFFF"/>
                </a:solidFill>
              </a:rPr>
              <a:t>Data Transformation: </a:t>
            </a:r>
            <a:r>
              <a:rPr lang="en-US" sz="2000" dirty="0">
                <a:solidFill>
                  <a:srgbClr val="FFFFFF"/>
                </a:solidFill>
              </a:rPr>
              <a:t>Minimal transformation was done, such as converting data types and handling missing values.</a:t>
            </a:r>
          </a:p>
        </p:txBody>
      </p:sp>
    </p:spTree>
    <p:extLst>
      <p:ext uri="{BB962C8B-B14F-4D97-AF65-F5344CB8AC3E}">
        <p14:creationId xmlns:p14="http://schemas.microsoft.com/office/powerpoint/2010/main" val="4082613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pic>
        <p:nvPicPr>
          <p:cNvPr id="1028" name="Picture 4">
            <a:extLst>
              <a:ext uri="{FF2B5EF4-FFF2-40B4-BE49-F238E27FC236}">
                <a16:creationId xmlns:a16="http://schemas.microsoft.com/office/drawing/2014/main" id="{5A7E052F-CC16-F3BC-EB43-78A73053E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488" y="88019"/>
            <a:ext cx="6677025" cy="677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82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pPr marL="0" indent="0">
              <a:buNone/>
            </a:pPr>
            <a:r>
              <a:rPr lang="en-US" sz="4400" dirty="0">
                <a:solidFill>
                  <a:srgbClr val="FFFFFF"/>
                </a:solidFill>
              </a:rPr>
              <a:t>Data </a:t>
            </a:r>
            <a:r>
              <a:rPr lang="en-US" dirty="0">
                <a:solidFill>
                  <a:srgbClr val="FFFFFF"/>
                </a:solidFill>
              </a:rPr>
              <a:t>Abstraction-Transformation</a:t>
            </a:r>
            <a:endParaRPr lang="en-US" sz="4400" dirty="0">
              <a:solidFill>
                <a:srgbClr val="FFFFFF"/>
              </a:solidFill>
            </a:endParaRP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838344" y="2154725"/>
            <a:ext cx="10279311" cy="4022237"/>
          </a:xfrm>
        </p:spPr>
        <p:txBody>
          <a:bodyPr vert="horz" lIns="91440" tIns="45720" rIns="91440" bIns="45720" rtlCol="0" anchor="t">
            <a:normAutofit/>
          </a:bodyPr>
          <a:lstStyle/>
          <a:p>
            <a:r>
              <a:rPr lang="en-US" sz="2000" b="1" dirty="0">
                <a:solidFill>
                  <a:srgbClr val="FFFFFF"/>
                </a:solidFill>
              </a:rPr>
              <a:t>In this project we performed the data transformation process </a:t>
            </a:r>
            <a:r>
              <a:rPr lang="en-US" sz="2000" dirty="0">
                <a:solidFill>
                  <a:srgbClr val="FFFFFF"/>
                </a:solidFill>
                <a:ea typeface="+mn-lt"/>
                <a:cs typeface="+mn-lt"/>
              </a:rPr>
              <a:t>It requires just minor changes, such as altering data types as well as handling missing values and aggregating the data filtering the data. </a:t>
            </a:r>
            <a:endParaRPr lang="en-US" sz="2000" b="1" dirty="0">
              <a:solidFill>
                <a:srgbClr val="FFFFFF"/>
              </a:solidFill>
            </a:endParaRPr>
          </a:p>
          <a:p>
            <a:r>
              <a:rPr lang="en-US" sz="2000" b="1" dirty="0">
                <a:solidFill>
                  <a:srgbClr val="FFFFFF"/>
                </a:solidFill>
              </a:rPr>
              <a:t>It  includes converting categorical variables to numerical format if it is necessary And  filling the data of missing values with appropriate procedure like mean or median imputation and ensuring consistency in data formats across attributes. </a:t>
            </a:r>
          </a:p>
          <a:p>
            <a:r>
              <a:rPr lang="en-US" sz="2000" b="1" dirty="0">
                <a:solidFill>
                  <a:srgbClr val="FFFFFF"/>
                </a:solidFill>
              </a:rPr>
              <a:t>Additionally, We will be performing the outlier detection and </a:t>
            </a:r>
            <a:r>
              <a:rPr lang="en-US" sz="2000" dirty="0">
                <a:solidFill>
                  <a:srgbClr val="FFFFFF"/>
                </a:solidFill>
                <a:ea typeface="+mn-lt"/>
                <a:cs typeface="+mn-lt"/>
              </a:rPr>
              <a:t>Remediation may be used to ensure the accuracy of data prior to analysis.</a:t>
            </a:r>
          </a:p>
        </p:txBody>
      </p:sp>
    </p:spTree>
    <p:extLst>
      <p:ext uri="{BB962C8B-B14F-4D97-AF65-F5344CB8AC3E}">
        <p14:creationId xmlns:p14="http://schemas.microsoft.com/office/powerpoint/2010/main" val="1183276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22" descr="A green field with many squares&#10;&#10;Description automatically generated with medium confidence">
            <a:extLst>
              <a:ext uri="{FF2B5EF4-FFF2-40B4-BE49-F238E27FC236}">
                <a16:creationId xmlns:a16="http://schemas.microsoft.com/office/drawing/2014/main" id="{E84ED638-75FC-62BF-6BB4-91DBC090F59F}"/>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7349"/>
                    </a14:imgEffect>
                    <a14:imgEffect>
                      <a14:saturation sat="216000"/>
                    </a14:imgEffect>
                  </a14:imgLayer>
                </a14:imgProps>
              </a:ext>
            </a:extLst>
          </a:blip>
          <a:srcRect t="2981" b="4426"/>
          <a:stretch/>
        </p:blipFill>
        <p:spPr>
          <a:xfrm>
            <a:off x="1" y="0"/>
            <a:ext cx="12191999" cy="6858000"/>
          </a:xfrm>
          <a:prstGeom prst="rect">
            <a:avLst/>
          </a:prstGeom>
        </p:spPr>
      </p:pic>
      <p:sp>
        <p:nvSpPr>
          <p:cNvPr id="2" name="Title 1">
            <a:extLst>
              <a:ext uri="{FF2B5EF4-FFF2-40B4-BE49-F238E27FC236}">
                <a16:creationId xmlns:a16="http://schemas.microsoft.com/office/drawing/2014/main" id="{E0CF0EB9-7DD7-509D-9A56-EC5E6714F8F1}"/>
              </a:ext>
            </a:extLst>
          </p:cNvPr>
          <p:cNvSpPr>
            <a:spLocks noGrp="1"/>
          </p:cNvSpPr>
          <p:nvPr>
            <p:ph type="title"/>
          </p:nvPr>
        </p:nvSpPr>
        <p:spPr>
          <a:xfrm>
            <a:off x="838343" y="365125"/>
            <a:ext cx="10515600" cy="1325563"/>
          </a:xfrm>
        </p:spPr>
        <p:txBody>
          <a:bodyPr>
            <a:normAutofit/>
          </a:bodyPr>
          <a:lstStyle/>
          <a:p>
            <a:pPr marL="0" indent="0">
              <a:buNone/>
            </a:pPr>
            <a:r>
              <a:rPr lang="en-US" sz="4400" b="1" dirty="0">
                <a:solidFill>
                  <a:srgbClr val="FFFFFF"/>
                </a:solidFill>
              </a:rPr>
              <a:t>Task Abstraction</a:t>
            </a:r>
          </a:p>
        </p:txBody>
      </p:sp>
      <p:sp>
        <p:nvSpPr>
          <p:cNvPr id="3" name="Content Placeholder 2">
            <a:extLst>
              <a:ext uri="{FF2B5EF4-FFF2-40B4-BE49-F238E27FC236}">
                <a16:creationId xmlns:a16="http://schemas.microsoft.com/office/drawing/2014/main" id="{C930242B-F071-0A00-7CBC-D5E159D49B4B}"/>
              </a:ext>
            </a:extLst>
          </p:cNvPr>
          <p:cNvSpPr>
            <a:spLocks noGrp="1"/>
          </p:cNvSpPr>
          <p:nvPr>
            <p:ph idx="1"/>
          </p:nvPr>
        </p:nvSpPr>
        <p:spPr>
          <a:xfrm>
            <a:off x="764966" y="1827347"/>
            <a:ext cx="10279311" cy="4022237"/>
          </a:xfrm>
        </p:spPr>
        <p:txBody>
          <a:bodyPr vert="horz" lIns="91440" tIns="45720" rIns="91440" bIns="45720" rtlCol="0" anchor="t">
            <a:normAutofit lnSpcReduction="10000"/>
          </a:bodyPr>
          <a:lstStyle/>
          <a:p>
            <a:pPr marL="0" indent="0">
              <a:buNone/>
            </a:pPr>
            <a:r>
              <a:rPr lang="en-US" sz="2000" b="1" dirty="0">
                <a:solidFill>
                  <a:srgbClr val="FFFFFF"/>
                </a:solidFill>
              </a:rPr>
              <a:t>Task: Here we are </a:t>
            </a:r>
            <a:r>
              <a:rPr lang="en-US" sz="2000" dirty="0">
                <a:solidFill>
                  <a:srgbClr val="FFFFFF"/>
                </a:solidFill>
              </a:rPr>
              <a:t>Analyzing agricultural data  and Global country data to identify trends and patterns for various attributes</a:t>
            </a:r>
          </a:p>
          <a:p>
            <a:pPr marL="0" indent="0">
              <a:buNone/>
            </a:pPr>
            <a:r>
              <a:rPr lang="en-US" sz="2000" b="1" dirty="0">
                <a:solidFill>
                  <a:srgbClr val="FFFFFF"/>
                </a:solidFill>
              </a:rPr>
              <a:t>Target: Here we will g</a:t>
            </a:r>
            <a:r>
              <a:rPr lang="en-US" sz="2000" dirty="0">
                <a:solidFill>
                  <a:srgbClr val="FFFFFF"/>
                </a:solidFill>
              </a:rPr>
              <a:t>ain insights into agricultural production, Usage of land and Literacy rate, percentage of total population etc.</a:t>
            </a:r>
          </a:p>
          <a:p>
            <a:pPr marL="0" indent="0">
              <a:buNone/>
            </a:pPr>
            <a:r>
              <a:rPr lang="en-US" sz="2000" b="1" dirty="0">
                <a:solidFill>
                  <a:srgbClr val="FFFFFF"/>
                </a:solidFill>
              </a:rPr>
              <a:t>Actions:</a:t>
            </a:r>
          </a:p>
          <a:p>
            <a:r>
              <a:rPr lang="en-US" sz="2000" b="1" dirty="0">
                <a:solidFill>
                  <a:srgbClr val="FFFFFF"/>
                </a:solidFill>
              </a:rPr>
              <a:t>Data Collection</a:t>
            </a:r>
          </a:p>
          <a:p>
            <a:r>
              <a:rPr lang="en-US" sz="2000" dirty="0">
                <a:solidFill>
                  <a:srgbClr val="FFFFFF"/>
                </a:solidFill>
              </a:rPr>
              <a:t>Data cleaning and preprocessing.</a:t>
            </a:r>
          </a:p>
          <a:p>
            <a:r>
              <a:rPr lang="en-US" sz="2000" dirty="0">
                <a:solidFill>
                  <a:srgbClr val="FFFFFF"/>
                </a:solidFill>
              </a:rPr>
              <a:t>Visualization of agricultural and Global Country Data Utilizing Python</a:t>
            </a:r>
          </a:p>
          <a:p>
            <a:r>
              <a:rPr lang="en-US" sz="2000" dirty="0">
                <a:solidFill>
                  <a:srgbClr val="FFFFFF"/>
                </a:solidFill>
              </a:rPr>
              <a:t>We will create interactive Dashboards for various trends and patterns utilizing </a:t>
            </a:r>
            <a:r>
              <a:rPr lang="en-US" sz="2000" dirty="0" err="1">
                <a:solidFill>
                  <a:srgbClr val="FFFFFF"/>
                </a:solidFill>
              </a:rPr>
              <a:t>powerBi</a:t>
            </a:r>
            <a:r>
              <a:rPr lang="en-US" sz="2000" dirty="0">
                <a:solidFill>
                  <a:srgbClr val="FFFFFF"/>
                </a:solidFill>
              </a:rPr>
              <a:t>.</a:t>
            </a:r>
          </a:p>
          <a:p>
            <a:r>
              <a:rPr lang="en-US" sz="2000" dirty="0">
                <a:solidFill>
                  <a:srgbClr val="FFFFFF"/>
                </a:solidFill>
              </a:rPr>
              <a:t>Correlation analysis between agricultural and Global Country data.</a:t>
            </a:r>
          </a:p>
          <a:p>
            <a:r>
              <a:rPr lang="en-US" sz="2000" dirty="0">
                <a:solidFill>
                  <a:srgbClr val="FFFFFF"/>
                </a:solidFill>
                <a:ea typeface="+mn-lt"/>
                <a:cs typeface="+mn-lt"/>
              </a:rPr>
              <a:t>We employ D3.js to demonstrate the visualizations with interactive on the web</a:t>
            </a:r>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8671224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27.png"/></Relationships>
</file>

<file path=ppt/webextensions/webextension1.xml><?xml version="1.0" encoding="utf-8"?>
<we:webextension xmlns:we="http://schemas.microsoft.com/office/webextensions/webextension/2010/11" id="{1294d0f4-73bd-4553-9f12-e93abb4e5856}">
  <we:reference id="WA200003233" version="2.0.0.3" store="en-US" storeType="OMEX"/>
  <we:alternateReferences/>
  <we:properties>
    <we:property name="Microsoft.Office.CampaignId" value="&quot;none&quot;"/>
    <we:property name="reportUrl" value="&quot;/groups/2ea12ada-4fcd-4cb3-8418-812ac8b6e4e1/reports/a1043b14-9a8a-466e-9719-b6db6d7dc3fe/ReportSection05418ffa99a8325b122a?bookmarkGuid=0a799d01-9682-44ed-bff1-8b9e18cbe10b&amp;bookmarkUsage=1&amp;ctid=70de1992-07c6-480f-a318-a1afcba03983&amp;fromEntryPoint=export&quot;"/>
    <we:property name="reportState" value="&quot;CONNECTED&quot;"/>
    <we:property name="artifactViewState" value="&quot;live&quot;"/>
    <we:property name="reportEmbeddedTime" value="&quot;2024-04-21T08:33:41.958Z&quot;"/>
    <we:property name="creatorSessionId" value="&quot;153f2281-2d66-47f8-b458-33df9c2a582b&quot;"/>
    <we:property name="creatorUserId" value="&quot;10032001F6868B81&quot;"/>
    <we:property name="creatorTenantId" value="&quot;70de1992-07c6-480f-a318-a1afcba03983&quot;"/>
    <we:property name="pageDisplayName" value="&quot;India Population Overview&quot;"/>
    <we:property name="pageName" value="&quot;ReportSection05418ffa99a8325b122a&quot;"/>
    <we:property name="reportName" value="&quot;Final&quot;"/>
    <we:property name="isVisualContainerHeaderHidden" value="false"/>
    <we:property name="isFiltersActionButtonVisible" value="true"/>
    <we:property name="initialStateBookmark" value="&quot;H4sIAAAAAAAAA+1WUU/bMBD+K5OfoylJkzbhrXTlhRUqmHiZqulsX4PBjS3HYXQo/322E8YAsU4aWpG2p9p37vm77/t08R3hotEStiewQXJADpW63oC5fpeQiNRD7PT0eDE9O/5yMl3MXVhpK1TdkIM7YsFUaC9E04L0FVzw8yoiIOUSKr9bg2wwIhpNo2qQ4hv2h13Kmha7iOCtlsqAL3luwaIve+OOu727O3k/cjcCs+IGz5HZPnqGWhk77OM8S4r1GsoSilGa0yRNwf2n6bMB5u7z/tIAbKZqC6J2AHwMM5xk44KzMh/jOM3ShAaAayHtcIRu57fauL4dG1vt+Zq5LiplBANJQn8Gm76dOzJTst2E1fxR/Fy1huEZrkOqtsJuXSWtdCsDNaRzVC2NckSGTE+VD16qrzODbsfJQdxFP1BM+Q3UzEWfQphWlcGqr/oMx2vhWz7OHLX1oF38HPPKRRpRV3LwxoMYn/pWHNsS+QK0Nx+9cjJ65rt7X7hrr34Se6B/GyR5bb5XnU8k5YhmRZaWeYw5IstHcfLfFn/bFhTM7BKMfeoKZTiaw17/D8LcT400egJ+7x13q/1ZOE94TCF2QxD5aMInWckmOy28X/MsQLpPyp/7hoHhb9ozLzTqlYvIhOa8yGLIIM8ZTWE8prtnz36FO8LNvyLdi6324qVZRhmbQMFGmFNW8JLlb1y8Vx3Zb16/X4/rrguz8wE+2aB7APuFam2jgeESagyt6L6owP4heauh5p6lsDb+96NwmvckXYBsPT/+TUzCHY42QSX+5vkB23dcr/ISzgsAAA==&quot;"/>
    <we:property name="bookmark" value="&quot;H4sIAAAAAAAAA+1X30/bMBD+V5Bf2KQIJWnSH7xBBxIaoAo2XqY+XOxLa3DjyHE6uqr/+85xSymMMWmwMm2VKjV31/N333e5XOZMyKpUMDuHCbJ9dqj1zQTMzU7EAlZs2nLO8zxpi3aWhZi1uUgioChdWqmLiu3PmQUzQnslqxqUS0jGLwwT7CTtruC9tI3tOImjDNkwYKDUAEYuJgdVYcBKNJUuQMlv6FOQy5oaFwHD21JpA+6gSwsW3WFTCqdrAhjttQgHcCuneInceusFltrY5XWYJlE3z6HXg24rTrMojh32ynsb8M/Hu0MbYH1dWJAFAXC2HxZI9lwquwzJZke3pSE2iKNZ6UjtUxUjbSQHxZr6DFa+nDnra1VPml9HG/ZLXRuOF5g3rsJKO6NMpS5r1VDDFkTVwGgisvF4qpxxrL/2DdKVYPvhIrhDcSCmUHCyPoRwMBoZHPmsj3C8FL7Bpue4LpbahY8xD8lSyWKklr2xFuOTL4XYVijOoHQtmV2TjI75xaov6Njre2Iv6Z81krw038MGvhyNFX2t+3OFatWXdJ4ACw4oOdbJ9paNTf6KU8oT4amelGBktSJ+dfVRFo6WgJ1ibl+nZy5W4E8ltbFn/ApU7cje/WzpXt8ZGBBYjXcpfrFoJJqgBVeeu/H7ui7suS7Oa6Xe3St0Lft70upXooYLmhf+dlpXd3Z31Pxe81avo2jAOPAxioaAE4sTf44U6JJIrP5q4QI2df5lT4YUtxHmW5oyR71WlnSTuJeGmCLytBVG/yfdn550GZj+GIx9OOi0EWgO/Uj7IM1q4MTBA/Bbr9g13FamMjnSSIQZhPRcR9HqiE7S451nW3i7zXMGiubL7/cNByPedM88Uah/nnayVHSTEBJIU57F0G5nz8+e7Qp3jJN/RbonS/XixUmScd6BLm9hmvGu6PH0jYv3oiP7zev383HdbAn34dOeR2967oeubVUCxwEUfnktfdJmJWoWMygEitWS9sRa4l7zVkskfb4DsHueE5YOAAA=&quot;"/>
    <we:property name="datasetId" value="&quot;e26b45a2-7ca2-4dbc-9a1c-24c38e08fc8a&quot;"/>
    <we:property name="embedUrl" value="&quot;/reportEmbed?reportId=a1043b14-9a8a-466e-9719-b6db6d7dc3fe&amp;groupId=2ea12ada-4fcd-4cb3-8418-812ac8b6e4e1&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f6b7f84b-2718-4770-baef-f95d4f2dcd3a}">
  <we:reference id="WA200003233" version="2.0.0.3" store="en-US" storeType="OMEX"/>
  <we:alternateReferences/>
  <we:properties>
    <we:property name="Microsoft.Office.CampaignId" value="&quot;none&quot;"/>
    <we:property name="artifactViewState" value="&quot;live&quot;"/>
    <we:property name="creatorSessionId" value="&quot;e12fb354-5c1a-4898-8e80-66edd03ec359&quot;"/>
    <we:property name="creatorTenantId" value="&quot;70de1992-07c6-480f-a318-a1afcba03983&quot;"/>
    <we:property name="creatorUserId" value="&quot;10032001F6868B81&quot;"/>
    <we:property name="reportEmbeddedTime" value="&quot;2024-04-21T08:33:52.700Z&quot;"/>
    <we:property name="reportState" value="&quot;CONNECTED&quot;"/>
    <we:property name="reportUrl" value="&quot;/groups/2ea12ada-4fcd-4cb3-8418-812ac8b6e4e1/reports/a1043b14-9a8a-466e-9719-b6db6d7dc3fe/ReportSection37a4928461871ca23bcd?bookmarkGuid=3b197b37-05a8-4116-bfbb-012ff4750c2c&amp;bookmarkUsage=1&amp;ctid=70de1992-07c6-480f-a318-a1afcba03983&amp;fromEntryPoint=export&quot;"/>
    <we:property name="pageDisplayName" value="&quot;Rice Yeild By State&quot;"/>
    <we:property name="pageName" value="&quot;ReportSection37a4928461871ca23bcd&quot;"/>
    <we:property name="reportName" value="&quot;Final&quot;"/>
    <we:property name="isVisualContainerHeaderHidden" value="false"/>
    <we:property name="isFiltersActionButtonVisible" value="true"/>
    <we:property name="initialStateBookmark" value="&quot;H4sIAAAAAAAAA9VWbW/aQAz+KyifNimbkhBI0m8UUgmVvgiqTtVUTc7FhGtDLrpcWBniv893CWvXdivStKr9gs4+Yz/2Yzu3sVJelTmsT2GJ1oF1KMTtEuRtx7Vsq2h1Z2fHJ4Pp8bfTwUlMalEqLorKOthYCmSG6pJXNeTaAym/XtsW5Pk5ZFqaQ16hbZUoK1FAzn9gY0xXSta4tS28K3MhQbucKVCo3a7InGSK7X7uUkRgiq9whkw12imWQqpW7gbgR17o990wcBl43YSl9J+quTUwX7YnoznPFcXVx2Qd35WSctnsanBkLpOIdRPHCV3P6Tk+C9MwdCiUWpfaZkjoMyE5g5yUjTvt7XKXjWdbR1Isjd+23pws40JxtSZhPJyOZ4OLTyNeKXKjOhNcYd4ZgQIyuzBRnC3V98sCJRo3Q1GkvKnKxhqbXw0dq6rJ3Zjk9fLRjZZmopYMpzi/FwygLZFyLgVRZkBdIUjSUdRLyGvDMDmdcEqO8tTpaTUZeo4bTLTl9ZZ+GmYfhNsLxl6leB6gbS3E96FEIoHodA2Clek1qpECXrTc9tI5sm4YQoCB70VB2oPkz/Q/S+0rJdaMw+PMnK39C9YgXUHBMH2CaZBlEjPYNUb8OoCn42HcuRrHk1Hnw3HWIXVnAR+N1VFdtMPrPE1IU1XxIsvb5WBWgDk1Pa+5yTE9gVJvn+SG5ljztN0tBoJw82DaW7LW+3f/v7Cju922Ij/pRwzcwGMRc5AFEEUvdtVbpG8wjQedD67jOPtxZ7/NGXmxpVheV8QMpg204QKketxdQqYoD5s+GnG5+/zQGo/fC116b7+ZIen3gigMvDBE36ch6SZ+19ee/0qUwjuViLvfudHeekmUoOvRx5hGz3GjCNP+uxy5/7ExGcj0HbbzHqUwvaS197lZS6RnqD6IWlUlMDyHonkflU0AjsaOKIcixbQ9m9fZMy8Z/TK1TAyqKU9y3NO+xfYTvAW8VlQLAAA=&quot;"/>
    <we:property name="bookmark" value="&quot;H4sIAAAAAAAAA9VW32/aQAz+V6J76qRsuoRAkr5RoBIamyqoOlVTH5w7E9KGJLpcWBnif5/vAuvPrUjTqvYFnX3G/uzPdm7DZFZXOay/whLZMTspy5slqBvHYy4rHuqisNebQ9cXkkeYcL8nfE5WZaWzsqjZ8YZpUCnqi6xuIDcOSfn9ymWQ52eQGmkOeY0uq1DVZQF59hNbY7rSqsGty/C2yksFxuVMg0bjdkXmJBMU71OHIoLQ2QpnKHSrnWJVKr2TOyEEsR8FPS8KPQF+JxGS/lO3txbmy/ZkNM9yTXHNMVmPbitFuWz2JTm1l0ksOgnnkefzLg9EJKPIFESvK2MzIPRpqTIBOSlbd8bbxT4b32Wnqlxav7vyZ2Q5KnSm1ySMB9PxrH/+cZjVmtxoZ4IrzJ0haCCzcxuFb6m+3xao0LoZlIXM2qps2Nj+GuhY123u1iRvlo9ujDQrGyVwivM7wQLaEilnqiTKLKhLBEU6inoBeWMZJqeTjJKjPE16Rk2GPvfCibG82tJPy+y9cAfBOKgUzwN02aL8MVBIJBCdnkWwsr1GNdKQFTtuu3KOohNFEGIY+HEou5D8mf5nqX2lxNpxeJwZ37q/YfXlCgqB8gmmfpoqTGHfGKPXATwdD0bO5Xg0GTpHn1OH1M4CPlir06bYDS9/mpChqs6KNN8tB7sC7KntecNNjvILVGb7JNc0x4an7X4xEITre9O+I2t9ePf/Czum210WB0kvFuCFvogFRxFCHL/YVW+Rvv501HeOPM75Ydy5b3NGXmwpkTc1MYOyhTZYgNKPu6tUEtVJ20fDTO0/P7TGR++FLrO338yQ9LphHIV+FGEQ0JB0kqATGM9/JUrjrU7K24fcGG/dJE7Q8+ljTKPHvThG2XuXI/c/NqYAJd9hOx9QCttLRnuXG1siPUPNoWx0XYHAMyja91HVBsjQ2hHlUEiUu7N9nT3zkjEvU2aj2Fi/APo6O1EzCwAA&quot;"/>
    <we:property name="datasetId" value="&quot;e26b45a2-7ca2-4dbc-9a1c-24c38e08fc8a&quot;"/>
    <we:property name="embedUrl" value="&quot;/reportEmbed?reportId=a1043b14-9a8a-466e-9719-b6db6d7dc3fe&amp;groupId=2ea12ada-4fcd-4cb3-8418-812ac8b6e4e1&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b94cbb8-6ec6-482f-a579-4081edf036da}">
  <we:reference id="WA200003233" version="2.0.0.3" store="en-US" storeType="OMEX"/>
  <we:alternateReferences/>
  <we:properties>
    <we:property name="Microsoft.Office.CampaignId" value="&quot;none&quot;"/>
    <we:property name="artifactViewState" value="&quot;live&quot;"/>
    <we:property name="creatorSessionId" value="&quot;371dc07b-d07b-4cd3-8dd4-64e0423d6953&quot;"/>
    <we:property name="creatorTenantId" value="&quot;70de1992-07c6-480f-a318-a1afcba03983&quot;"/>
    <we:property name="creatorUserId" value="&quot;10032001F6868B81&quot;"/>
    <we:property name="pageDisplayName" value="&quot;Rice Production By Year&quot;"/>
    <we:property name="pageName" value="&quot;ReportSection7339bfc82bc490b92699&quot;"/>
    <we:property name="reportEmbeddedTime" value="&quot;2024-04-21T08:34:11.748Z&quot;"/>
    <we:property name="reportState" value="&quot;CONNECTED&quot;"/>
    <we:property name="reportUrl" value="&quot;/groups/2ea12ada-4fcd-4cb3-8418-812ac8b6e4e1/reports/a1043b14-9a8a-466e-9719-b6db6d7dc3fe/ReportSection7339bfc82bc490b92699?bookmarkGuid=f5cc203a-df9a-42f4-990e-42502b7010eb&amp;bookmarkUsage=1&amp;ctid=70de1992-07c6-480f-a318-a1afcba03983&amp;fromEntryPoint=export&quot;"/>
    <we:property name="reportName" value="&quot;Final&quot;"/>
    <we:property name="isVisualContainerHeaderHidden" value="false"/>
    <we:property name="isFiltersActionButtonVisible" value="true"/>
    <we:property name="initialStateBookmark" value="&quot;H4sIAAAAAAAAA+1W227aQBD9FbQvaSVa2eYW540YIqFcQJCmqipUjdeD2cR4rfVCoYh/7+zaNCE3okiN2qoPSLvj2Zk5Z86MWLNI5FkCqwuYITtix1LezEDdVFxWZWlp6/dPz9vD028X7fMumWWmhUxzdrRmGlSM+krkc0hMBDJ+HVcZJMkAYnObQJJjlWWocplCIn5g4UyftJrjpspwmSVSgQk50qDRhF2QO90pt/uxRhmBa7HAEXJdWIeYSaXLe6tW88MJP/RCXved0Peavk9v8uKrLXO/v0lqCwtkqkGkVICxYa01cTyv1Yi8Og8bDe7XbIETkejSJVx1l5ki3MTGKjN8taMFpBwjZsEpzAssaxbIZD6zp+6OfSTniuMQJ/ZTqoVeUZheMOyN2pcfOiLXSnBdOcMFJpUOaGAbIm6gJNFqXb8gKGubyu+BQmIxYkfOprq/pHYcK4xBl9fu29Q77AXdymDY73wKLnv9i8o713GciqZuvbeuJ/O0bLXzENWYLLlI46SU0m3vLguwCbUvmILSRqvhNXXdNIpeSRWhOl7ZXnWE2srJq97D9xeQshlvp4IiXN+RekA0xVIVIH+34MYbY+c13vSjQ3C4G0HUcHw3cvcOSVmn4NTAN5uTYsG8QlJ5IjiqHT2xGdLuM4cYaV2YR4QuK5IJzG8Z2D1dbXcbye5EyZl9Vm5fQRlehKvKisIco4PPU1RY9juNxFa2vXsM5i+XRHGxBT3BIKW9gmRuFz5FPRO6oGBdmMnzIJhOQWuRx6CmB+aJUYv5mceRQfGQsJmMLKVo1fJ43GPIBTcBi3BPzMGv6t5ATsUYeOh5TeC1Whi1mqHjNx23ZSI/KyyNSx3K5e6mMtHcBtYRoB66dceJQmxyx/8zh8q4VKyA/w/W6wfrLosvGK4hiH93rna4sPVsHheInOs8A44DSPER1IQW0sgo8Vnk5o8oszlImiJM9jG19S+L+wm/XqczQwsAAA==&quot;"/>
    <we:property name="bookmark" value="&quot;H4sIAAAAAAAAA+1WbWvbMBD+K0FfukE2ZDtv7rfWSSFQ2pB0HWPkw1m6OGody8hKliz4v0+SnbbpO4WVbexDQDrfne557rkjW8JFkaewOYMFkkNyLOX1AtR1wyNNku3bYr83Q+p12r2AhZ6Pbdr1jZfMtZBZQQ63RINKUF+KYgmpTWiM36dNAmk6gsTeZpAW2CQ5qkJmkIqfWDmbT1otsWwSXOepVGBTTjRotGlXxt3cTSne58C8CEyLFU6Q6co6xlwqXd+7QRDGM9bzY9YKaRz6nTA0MUX11ZX5sr991BUWyUyDyEwB1oZBd0Z9v9vmfovF7TYLA1fgTKS6dok3g3WuDG7Dxia39B3xFWQMOXHgFBYVli2JZLpcuNNgzz6RS8VwjDP3KdNCb0yaYTQeTo4uPvVFoZVgunGKK0wbfdBASkPcSElDq3P9hqCcbS5/RAoNi5wc0rL5cklHSaIwAV1fB+9T73gYDRqj8Xn/S3QxPD9rfPAopQ1tuvXRuZ4ss7rV9CGqqbEUIkvSWkq3vbuowKamfdEclLZaja9M122jTJRUHNXxxvWqL9ROTn7zHr6/gJRyupsKk+HqjtQjQ1MiVQXydwtuWlo7C1gn5D2gzOPA2zT0uPfikNR1CmYa+G5zUi2YN0iqSAVDtacnskCz++whQbMubJBBl1ePCSxuGdg/Xe52m5HdiZILF1YvY2FeeBWuJqkKo1YHX+eosO53xsVOtsN7DBavl0R1cQU9waB59hLSpVv4Juup0BUF28psPA+i+Ry0FkUCan5gQ6xa7M8Gc4viIWELyR2l6NTyeN5jKASzCat0T8zBTXXvIKdqDHz0/Q6wIIh5txPTsEO9rs38rLA0rnUs1/ubymbz2thCgFbstSjlMXYYDf/MobIuDSfg/4P19sG6y+IrhmsM4t+dqz0uXD3l4wKRS13kwHAEGT6C2qCFjFslPovc/hG9gV2WvwDrbe24IgsAAA==&quot;"/>
    <we:property name="datasetId" value="&quot;e26b45a2-7ca2-4dbc-9a1c-24c38e08fc8a&quot;"/>
    <we:property name="embedUrl" value="&quot;/reportEmbed?reportId=a1043b14-9a8a-466e-9719-b6db6d7dc3fe&amp;groupId=2ea12ada-4fcd-4cb3-8418-812ac8b6e4e1&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fd3d5d57-3ee9-468a-84d3-4f627ac5f5b4}">
  <we:reference id="WA200003233" version="2.0.0.3" store="en-US" storeType="OMEX"/>
  <we:alternateReferences/>
  <we:properties>
    <we:property name="Microsoft.Office.CampaignId" value="&quot;none&quot;"/>
    <we:property name="artifactViewState" value="&quot;live&quot;"/>
    <we:property name="creatorSessionId" value="&quot;4cea7c75-0abf-4a84-91a8-f343b5001db5&quot;"/>
    <we:property name="creatorTenantId" value="&quot;70de1992-07c6-480f-a318-a1afcba03983&quot;"/>
    <we:property name="creatorUserId" value="&quot;10032001F6868B81&quot;"/>
    <we:property name="pageDisplayName" value="&quot;Rice Production With Drills&quot;"/>
    <we:property name="pageName" value="&quot;ReportSection49890d4c0c51803b3dc6&quot;"/>
    <we:property name="reportEmbeddedTime" value="&quot;2024-04-21T08:34:31.491Z&quot;"/>
    <we:property name="reportState" value="&quot;CONNECTED&quot;"/>
    <we:property name="reportUrl" value="&quot;/groups/2ea12ada-4fcd-4cb3-8418-812ac8b6e4e1/reports/a1043b14-9a8a-466e-9719-b6db6d7dc3fe/ReportSection49890d4c0c51803b3dc6?bookmarkGuid=76b47aa9-ba4e-4bd3-94b7-2293cd18db69&amp;bookmarkUsage=1&amp;ctid=70de1992-07c6-480f-a318-a1afcba03983&amp;fromEntryPoint=export&quot;"/>
    <we:property name="reportName" value="&quot;Final&quot;"/>
    <we:property name="isVisualContainerHeaderHidden" value="false"/>
    <we:property name="isFiltersActionButtonVisible" value="true"/>
    <we:property name="initialStateBookmark" value="&quot;H4sIAAAAAAAAA+1X247aMBD9FeSXthKtnBtN9o0NVEJ7AcF2papC1cQZWO+aOHIcCkX8e+0kqxa0C097U8tTPDPMnLkdJxuS8iIXsL6EBZITcirl3QLUXcshbZI1suHw7KI7Pvtx2b3oG7HMNZdZQU42RIOao77mRQnCejDC79M2ASFGMLenGYgC2yRHVcgMBP+FtbFRaVXitk1wlQupwLqcaNBo3S6NuTmb2M4nz0QEpvkSJ8h0LR1jLpVuzn4URjT1GWWBE1Iv8VLWMf8pam0F87i9DVoBi2WmgWcGgJVRlwURRkHifaYhOH7kBJGVz7jQjUmy7q9yZfI21Vjntl6xyWIuFWcgSJWfwqJOZ0NiKcpF9dTfkU9kqRiOcVapMs312ngaxOPBpHv1sccLbfzp1jkuUbR6oIFsTe1GSprKVqZ17azwRv6MFZpTSk7otv2ysKxJq5qtQ9C66RIyZqT7uLrzucI56ObYfx7Q40Hcb43Gw97X+GowvGy9dyilLW2G6UNl+qXMmkmkL51VLvNS1J72k4Dsbg+t+3rRjnY1Bys8NZKCZ3PRcMmf5b2qUzHbKTC9gNySVXJr1t5u6vaeR0zY27/IodmLdbXCT76f061VOKwD3sxx3JRSANcPHd9/W7xytAmF4AzVTgfIAs11YR9SG8mmlteRONZ6mVZqrDLfkHNuqlH7vgZRWrfvTqHg7J1BtK2K+UhTK/PiOVvKEvRNN4OABiGjIXU6wStt6SFO/t/WnfLUrU06AJ7fcSDsIELkRF7iHm3to3z6ZMC/Iah/5po9OqjCvMTFN6D0/iUgVYrqtKb7Hlf3L5Vuey+/N1CU7fRF77Rm4JolcSMncVmKgUdTFkJCIbCODzZJ40oncrXbour3MMHIUhc5MBxBhg8QjZlqyFI7IAfJxn55kCqGAcMTcYyc7u3rVLe/Afz3Mhk0DQAA&quot;"/>
    <we:property name="bookmark" value="&quot;H4sIAAAAAAAAA+1X3W/aMBD/V5Bftklscr4g6VsbmITUtQi6StPEw8U5qFsTR47DYCj/++wk3QZq4alf2niK7053v/v62WxJyotcwOYClkhOyJmUd0tQdx2HdEm2K6NJ0nfQ6SPt+4iQRCHtGSuZay6zgpxsiQa1QH3NixKEdWiE32ddAkKMYWFPcxAFdkmOqpAZCP4TG2Oj0qrEqktwnQupwLqcatBo3a6MuTkbKM4nz0QEpvkKp8h0I51gLpVuz34URjT1GWWBE1Iv8VJmURaNtoZ53N4GrYHFMtPAMwPAyqjLggijIPH6NATHj5wgsvI5F7o1STbDda5M3qYam9yWLzZZLKTiDASp81NYNOlsSSxFuay/hjvyqSwVwwnOa1Wmud4YT6N4MpqeXn0c8EIbf7pzjisUnQFoIJWp3VhJU9natKmdFd7IH7FCc0rJCa26LwvLmnTqUTsE7TRdQcaMdB/X6WKhcAG6PQ6fB/RkFA8748nl4Gt8Nbq86Lx3KKUdbYbpQ236uczaSaQvnVUu81I0nvaTgOxuD637etGOdzUHKzwzkoJnC9FyyZ/lvWpSMdspMP0CuSWr5Nasvd3U6p5HTNjbv8ih3YtNvcJPvp+zyioc1gNv7jhuSimA64eO778tXjnahEJwhmqnA2SJ5rqwH6mNZFPLm0gcG71MazXWmW/JOTfVaHxfgyit23dnUHD2ziCq6mI+0tTavHjOlrIEfdPNIKBByGhInV7wSlt6iJP/t3WnPE1rkx6A5/ccCHvmGRQ5kZe4R1v7KJ8+GfBvCOqfuWaPDqowj7j4BpTevwSkSlGdNXQ/4Or+Uel29/J7A0WpZi96p7UD1y6JGzmJy1IMPJqyEBIKgXV8sEka1zqR690W1b+HCUaWusiB4RgyfIBozFRDltoBOUg29p/Hb6apql8E1l0WEw0AAA==&quot;"/>
    <we:property name="datasetId" value="&quot;e26b45a2-7ca2-4dbc-9a1c-24c38e08fc8a&quot;"/>
    <we:property name="embedUrl" value="&quot;/reportEmbed?reportId=a1043b14-9a8a-466e-9719-b6db6d7dc3fe&amp;groupId=2ea12ada-4fcd-4cb3-8418-812ac8b6e4e1&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d3beb76f-a575-4563-a902-4378b3c5b694}">
  <we:reference id="WA200003233" version="2.0.0.3" store="en-US" storeType="OMEX"/>
  <we:alternateReferences/>
  <we:properties>
    <we:property name="Microsoft.Office.CampaignId" value="&quot;none&quot;"/>
    <we:property name="artifactViewState" value="&quot;live&quot;"/>
    <we:property name="creatorSessionId" value="&quot;576a3e9b-15af-433b-81c0-d8f061701100&quot;"/>
    <we:property name="creatorTenantId" value="&quot;70de1992-07c6-480f-a318-a1afcba03983&quot;"/>
    <we:property name="creatorUserId" value="&quot;10032001F6868B81&quot;"/>
    <we:property name="reportEmbeddedTime" value="&quot;2024-04-21T08:35:03.080Z&quot;"/>
    <we:property name="reportState" value="&quot;CONNECTED&quot;"/>
    <we:property name="reportUrl" value="&quot;/groups/2ea12ada-4fcd-4cb3-8418-812ac8b6e4e1/reports/a1043b14-9a8a-466e-9719-b6db6d7dc3fe/ReportSection71c0d1603db541634388?bookmarkGuid=2acce43f-f4fd-4a3c-82a4-0161ddf0911a&amp;bookmarkUsage=1&amp;ctid=70de1992-07c6-480f-a318-a1afcba03983&amp;fromEntryPoint=export&quot;"/>
    <we:property name="pageDisplayName" value="&quot;Sugarcane Production Compared with Wheat By Year&quot;"/>
    <we:property name="pageName" value="&quot;ReportSection71c0d1603db541634388&quot;"/>
    <we:property name="reportName" value="&quot;Final&quot;"/>
    <we:property name="isVisualContainerHeaderHidden" value="false"/>
    <we:property name="isFiltersActionButtonVisible" value="true"/>
    <we:property name="initialStateBookmark" value="&quot;H4sIAAAAAAAAA9VVUW/aMBD+K8gv3SQ2BRIo9C0NbKvaAgLaaZrQdImvqVsTR45DYYj/vrMTtHXqhlSplcqTfffl7r7v7syWcVHkEjYjWCI7YadK3S9B3zdarMmy2jYen1+G0/Mfo/BySGaVG6Gygp1smQGdorkWRQnSRiDj90WTgZQTSO3tBmSBTZajLlQGUvzECkwuo0vcNRmuc6k02JAzAwZt2BXB6U65Wx99ygiJESucYWIq6xRzpU19P24lHm91PZ/HnaDV9QO/16NvisrryjyMt0ldYZHKDIiMCrC24Djx+n7i9dDjnZiOEDjsjZCmhsSb4TrXxJvU2ORWr5CvIEuQM0dOY1Fx2bJIyXLpTsNH9pkqdYJTvHGuzAizoTBn0fRsFs4/DERhtEhM4wJXKBsDMMB2JNxEK5LVQb8haGe7VQ+RRlKRsxNv1zxcUpimGlMw9XX4OvXOrj6H0ygcDRuT6XhwFc3PxqPGu5bneQ1DLXvv8J/KrO6394aoff0yDOfPprUgSyGyVNZr8nsu5xVbSaMZ3YI2dg/jO5poO4T0ldIc9enGzeFA6P2qtJt/EXwrDd8t9mtPYe7+2OWItEqVrpi+9EYtdtbe9zhgtxscc+7xftuLg3b74CtQ1ykS6uKrPQTVC/qMuSqkSFA/Giq2RHrc7YHbTJZaXmUSWPkVd250zLfsQpAaVexrkKUNe3QKhUiOqKKdE/MfPXXw4mU7upemammn04E+oN/2gl4b++hTZ23k/4pkcG1itX68eu73tG6qNEUOCU4gwyf0I90g48gPaGj/J5nLQcWIWB7SfI+vqO5+AVgGXk3iBwAA&quot;"/>
    <we:property name="bookmark" value="&quot;H4sIAAAAAAAAA9VVUW/aMBD+K8gv3SQ2OSQE6BsNbKtUtQhop2ni4RIfqdsQR47DoCj/fWeHbmPqhlSplZon++7z+b7v7pwdE7IsMthewgrZKTtT6n4F+r7lsTbLD20Cl32/x5PE60HohTEGvZBQqjBS5SU73TEDOkVzI8sKMhuQjN8XbQZZNoHU7paQldhmBepS5ZDJB2zA5DK6wrrNcFNkSoMNOTNg0IZdE5z2lIr30acbITFyjTNMTGOdYqG02e97XsKFF3JfxN3AC/3A7/fpTNl4XZrH8fZSl1ikcgMypwSsLeglfOAnvI9cdGNaQuCwS5mZPSTejjeFJt6kxraw8g3FGvIEBXPkNJYNlx2LVFat3Gp8YJ+pSic4xaVz5UaaLYU5j6bns+H8w0iWRsvEtC5wjVlrBAZYTcJNtCJZHfQbgna2W/Uj0kgqCnbK6/bxlIZpqjEFs9+OXyff2fXn4TQaXo5bk+nV6Dqan19dtt55nPOWoZK9d/hPVb6vN39D1L5+GQ/nz6a1IEsp8zTbj8nvvpw3bDNqzegWtLFzGN9RR9smpFNKC9RnW9eHI6kfR6XT/ovgWyl4vXgcewpz98csR6RVqnTD9KUnalFb+4ALwDAMekJwMejwOOh0jr4C+zxlQlV8tYegeUGf0VdlJhPUB03FVkiPu10Ie5OlVjQ3SWz8Sjg3OuY7diFJjSb2DWSVDXtyBqVMTiij2on5j5o6ePmyFX2Upilpt9uFAaDf4UG/gwP0qbI28n9FMrgxsdocjp77ntZNVaYsIMEJ5PiEfqQb5ALFEQ3tf/KXgHX9E0QTJ+nBBwAA&quot;"/>
    <we:property name="datasetId" value="&quot;e26b45a2-7ca2-4dbc-9a1c-24c38e08fc8a&quot;"/>
    <we:property name="embedUrl" value="&quot;/reportEmbed?reportId=a1043b14-9a8a-466e-9719-b6db6d7dc3fe&amp;groupId=2ea12ada-4fcd-4cb3-8418-812ac8b6e4e1&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322474f9-8c22-4b8d-bf8d-842d8ffd5ccc}">
  <we:reference id="WA200003233" version="2.0.0.3" store="en-US" storeType="OMEX"/>
  <we:alternateReferences/>
  <we:properties>
    <we:property name="Microsoft.Office.CampaignId" value="&quot;none&quot;"/>
    <we:property name="artifactViewState" value="&quot;live&quot;"/>
    <we:property name="creatorSessionId" value="&quot;ac7a90e8-a285-4b87-800b-3df557a2ff83&quot;"/>
    <we:property name="creatorTenantId" value="&quot;70de1992-07c6-480f-a318-a1afcba03983&quot;"/>
    <we:property name="creatorUserId" value="&quot;10032001F6868B81&quot;"/>
    <we:property name="reportEmbeddedTime" value="&quot;2024-04-21T08:35:21.906Z&quot;"/>
    <we:property name="reportState" value="&quot;CONNECTED&quot;"/>
    <we:property name="reportUrl" value="&quot;/groups/2ea12ada-4fcd-4cb3-8418-812ac8b6e4e1/reports/a1043b14-9a8a-466e-9719-b6db6d7dc3fe/ReportSection58586a70c8677c0e4697?bookmarkGuid=1edbb190-202d-432a-9020-52a1fc877318&amp;bookmarkUsage=1&amp;ctid=70de1992-07c6-480f-a318-a1afcba03983&amp;fromEntryPoint=export&quot;"/>
    <we:property name="pageDisplayName" value="&quot;Rural and Urban Population In India&quot;"/>
    <we:property name="pageName" value="&quot;ReportSection58586a70c8677c0e4697&quot;"/>
    <we:property name="reportName" value="&quot;Final&quot;"/>
    <we:property name="isVisualContainerHeaderHidden" value="false"/>
    <we:property name="isFiltersActionButtonVisible" value="true"/>
    <we:property name="initialStateBookmark" value="&quot;H4sIAAAAAAAAA+1WUU/bMBD+K8jP1ZQ0TRrvrXTshQFV2XiZquliX4PBjSPHYe1Q//vOcdBgTAMmpGXS+tL4u8vdd58/J7llUjW1ht0pbJC9ZYfGXG/AXh/EbMSqHjs7Oz6ZLY+/nM5Ojgg2tVOmatjbW+bAluguVNOC9hUI/LwaMdB6AaVfrUE3OGI12sZUoNU3DMkUcrbF/YjhttbGgi957sChL3tD6bSm3vGbhDqCcOoGz1G4gC6xNtb16zRP8wymkciz6VREOMn4lO5pQrSj+XS+b9oRm5vKgaqIgMdynKSyyGQKPAOeZAiQenyttOtTit3RtrY0N6mxq71eM3kDlUDJuuEsNmGWWzYrS4sluH559CA4N7rd/AI/N60VuMR1F6qccjvqUZu61aHSnkRcWEMSd5FPtoDqYPEw/r6teu0iv7w0X+cWSWzpgdFAmC9bC/oPmc8JKo1VAvQj8q/FL9jzMYsVIY2qSt17+4eZPgZyQrcN2QVlYDK/BOv8OSquyJHeRFTAWIn2cNf56J2yd1Yfj34iPRAP7Vd3p5Juu7p31PqNCIO8tvKrvQ/wNcSTKIugKDABnk9zxIEfyv+m/vumHqqd46RAnnCIBM/GExGlXI4HbueXv2OethNYOWj7POeZ6KG1LCZRHGMcCzEu0ghkkg98O1/+4v33t/PpmcN2YsFFtM6nUZJwzuMcAIRv8dvpHW5dYbYPBeh+9xG2Qfp69hemdU0NAhdQYSdPHYgq7PLIElBJr3x3bf3/B0VuCq0vQLddV/qgZl0PIqMKjc/MDw+i/XevKvKCCwwAAA==&quot;"/>
    <we:property name="bookmark" value="&quot;H4sIAAAAAAAAA+1WTW/bMAz9K4XOwSDHH7F6a7PuNAxBsvUy5EBLjKtWsQxZzpIF+e+j7BRr1mFZhwLzgOUS65EmH5+ebO+Z0k1tYPcB1sgu2bW1D2twDxcRG7HqFJMizXgskryQHHk+llJyyrK117Zq2OWeeXAl+lvdtGBCQQI/L0cMjJlBGVYrMA2OWI2usRUY/RX7ZAp51+JhxHBbG+sglFx48BjKbiid1kQlehNTR5Beb3CB0vfoHGvr/HGd5mmewYTLPJtMiGiSiQnd0/TRjub5/NC0Iza1lQddEYGA5ZikqshUCiIDEWcIkAZ8pY0/phS7m23taG5SY1cH+a7UBiqJinXDOWz6WfbsqiwdluCPy5uT4NSadv0TfGFbJ3GOqy5Uee131KO2dWv6SgcSceYsSdxFPrkCqovZafxdWx2142F5Z79MHZLYKgCjgTCftw7MHzKfElRapyWYZ+Rfi19vz+csloQ0uirN0dvfzfSxJydN25BdUPVMpnfgfDhHxT05MpiIClin0F3vOh+91e7R6uPRD6QH4qHD8vFU0m33T47acSP6QV5b+eUhBMQKooRnHIoCYxD5JEcc+KH8b+q/b+qh2jmKCxSxAC5FNk4kT4UaD9zOL3/HnLcTODVo+/zOMzFAK1UkPIowiqQcFykHFecD386Xv3j//e08P3O/nVgIyVf5hMexECLKAUCGFr+c3uPWF3Z7KkD3e4qwNdLXc7iwrW9qkDiDCjt56p6oxi6PLAGVCsp31y78v9fkpr71LZi260of1KzrEh4sh2+aRF6b6gsAAA==&quot;"/>
    <we:property name="datasetId" value="&quot;e26b45a2-7ca2-4dbc-9a1c-24c38e08fc8a&quot;"/>
    <we:property name="embedUrl" value="&quot;/reportEmbed?reportId=a1043b14-9a8a-466e-9719-b6db6d7dc3fe&amp;groupId=2ea12ada-4fcd-4cb3-8418-812ac8b6e4e1&amp;w=2&amp;config=eyJjbHVzdGVyVXJsIjoiaHR0cHM6Ly9XQUJJLVVTLU5PUlRILUNFTlRSQUwtSC1QUklNQVJZLXJlZGlyZWN0LmFuYWx5c2lzLndpbmRvd3MubmV0IiwiZW1iZWRGZWF0dXJlcyI6eyJ1c2FnZU1ldHJpY3NWTmV4dCI6dHJ1ZX19&amp;disableSensitivityBanner=true&quot;"/>
    <we:property name="backgroundColor" value="&quot;#FFFFFF&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1AFCC0-734A-4A90-A597-A1CB34860DCD}">
  <ds:schemaRefs>
    <ds:schemaRef ds:uri="http://schemas.microsoft.com/sharepoint/v3/contenttype/forms"/>
  </ds:schemaRefs>
</ds:datastoreItem>
</file>

<file path=customXml/itemProps2.xml><?xml version="1.0" encoding="utf-8"?>
<ds:datastoreItem xmlns:ds="http://schemas.openxmlformats.org/officeDocument/2006/customXml" ds:itemID="{617AB1FA-2F28-4684-9230-02ACEB6C0B0A}">
  <ds:schemaRef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1623</TotalTime>
  <Words>3393</Words>
  <Application>Microsoft Office PowerPoint</Application>
  <PresentationFormat>Widescreen</PresentationFormat>
  <Paragraphs>245</Paragraphs>
  <Slides>44</Slides>
  <Notes>0</Notes>
  <HiddenSlides>0</HiddenSlides>
  <MMClips>1</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Exploring Relationship Between Indian Agriculture and Country Information </vt:lpstr>
      <vt:lpstr>Introduction: </vt:lpstr>
      <vt:lpstr>Workflow</vt:lpstr>
      <vt:lpstr>PowerPoint Presentation</vt:lpstr>
      <vt:lpstr>Data Abstraction-Attributes and Types</vt:lpstr>
      <vt:lpstr>Data Abstraction-Description</vt:lpstr>
      <vt:lpstr>PowerPoint Presentation</vt:lpstr>
      <vt:lpstr>Data Abstraction-Transformation</vt:lpstr>
      <vt:lpstr>Task Abstraction</vt:lpstr>
      <vt:lpstr>PowerPoint Presentation</vt:lpstr>
      <vt:lpstr>Task Abstraction-Workflow Explanation</vt:lpstr>
      <vt:lpstr>Implementation using Tools: </vt:lpstr>
      <vt:lpstr>Results for Analysis</vt:lpstr>
      <vt:lpstr>Initially Using D3.js To Visualize</vt:lpstr>
      <vt:lpstr>Initially Using D3.js To Visualize(cont.)</vt:lpstr>
      <vt:lpstr>Initially Using D3.js To Visualize(cont.)</vt:lpstr>
      <vt:lpstr>Initially Using D3.js To Visualize(cont.)</vt:lpstr>
      <vt:lpstr>Now using Python To Preprocess and Visualize</vt:lpstr>
      <vt:lpstr>PowerPoint Presentation</vt:lpstr>
      <vt:lpstr>Visualizing Using Python and Its Libraries:</vt:lpstr>
      <vt:lpstr>PowerPoint Presentation</vt:lpstr>
      <vt:lpstr>Visualizing Using Python and Its Libraries:</vt:lpstr>
      <vt:lpstr>PowerPoint Presentation</vt:lpstr>
      <vt:lpstr>Visualizing Using Python and Its Libraries:</vt:lpstr>
      <vt:lpstr>PowerPoint Presentation</vt:lpstr>
      <vt:lpstr>Visualizing Using Python and Its Libraries:</vt:lpstr>
      <vt:lpstr>PowerPoint Presentation</vt:lpstr>
      <vt:lpstr>Visualizing Using Python and Its Libraries:</vt:lpstr>
      <vt:lpstr>Visualizing Using Python and Its Libraries:</vt:lpstr>
      <vt:lpstr>Visualizing Using Python and Its Libraries:</vt:lpstr>
      <vt:lpstr>Visualizing Using Python and Its Libraries:</vt:lpstr>
      <vt:lpstr>Visualizing Using Python and Its Libraries:</vt:lpstr>
      <vt:lpstr>Visualizing Using Python and Its Libraries:</vt:lpstr>
      <vt:lpstr>Visualizing Using Python and Its Libraries:</vt:lpstr>
      <vt:lpstr>Visualizing Using Python and Its Libraries:</vt:lpstr>
      <vt:lpstr>Visualizing Using Python and Its Libraries:</vt:lpstr>
      <vt:lpstr>Microsoft Power BI</vt:lpstr>
      <vt:lpstr>Microsoft Power BI</vt:lpstr>
      <vt:lpstr>Microsoft Power BI</vt:lpstr>
      <vt:lpstr>Microsoft Power BI</vt:lpstr>
      <vt:lpstr>Microsoft Power BI</vt:lpstr>
      <vt:lpstr>Microsoft Power BI</vt:lpstr>
      <vt:lpstr>Work Management</vt:lpstr>
      <vt:lpstr>References/Bibliography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Kotlo, Vikram</cp:lastModifiedBy>
  <cp:revision>573</cp:revision>
  <dcterms:created xsi:type="dcterms:W3CDTF">2018-06-07T21:39:02Z</dcterms:created>
  <dcterms:modified xsi:type="dcterms:W3CDTF">2024-04-27T05:54:14Z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